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7"/>
  </p:notesMasterIdLst>
  <p:handoutMasterIdLst>
    <p:handoutMasterId r:id="rId28"/>
  </p:handoutMasterIdLst>
  <p:sldIdLst>
    <p:sldId id="292" r:id="rId5"/>
    <p:sldId id="275" r:id="rId6"/>
    <p:sldId id="276" r:id="rId7"/>
    <p:sldId id="277" r:id="rId8"/>
    <p:sldId id="306" r:id="rId9"/>
    <p:sldId id="300" r:id="rId10"/>
    <p:sldId id="301" r:id="rId11"/>
    <p:sldId id="302" r:id="rId12"/>
    <p:sldId id="303" r:id="rId13"/>
    <p:sldId id="295" r:id="rId14"/>
    <p:sldId id="296" r:id="rId15"/>
    <p:sldId id="297" r:id="rId16"/>
    <p:sldId id="298" r:id="rId17"/>
    <p:sldId id="299" r:id="rId18"/>
    <p:sldId id="305" r:id="rId19"/>
    <p:sldId id="278" r:id="rId20"/>
    <p:sldId id="279" r:id="rId21"/>
    <p:sldId id="294" r:id="rId22"/>
    <p:sldId id="282" r:id="rId23"/>
    <p:sldId id="304" r:id="rId24"/>
    <p:sldId id="283" r:id="rId25"/>
    <p:sldId id="289"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4FC8CF-97F9-491C-A6B8-2B467F4DA9D1}" v="649" dt="2024-08-14T22:27:10.579"/>
    <p1510:client id="{236DA087-7E4A-DF29-B3B9-1C76A27BA44A}" v="3" dt="2024-08-14T22:27:47.268"/>
    <p1510:client id="{619D8C88-8978-FA58-7FAA-4B0BC5A7AA39}" v="979" dt="2024-08-14T22:14:41.821"/>
    <p1510:client id="{C7FAE013-16C0-0C19-5FAD-A8044E7616CA}" v="233" dt="2024-08-14T16:05:38.941"/>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536"/>
        <p:guide pos="312"/>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8/14/2024</a:t>
            </a:fld>
            <a:endParaRPr lang="en-US"/>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A894A48D-3417-BE20-3062-A366096904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AC9ED954-709D-51DC-3EA0-0E06FE1D72A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1F57F2FB-2942-7663-E6DB-E3A976549D5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ED31FE42-8AA6-DC9C-5EE7-8737143C1DD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58D246-FB21-4ACB-9068-6447CC7872F8}" type="datetimeFigureOut">
              <a:rPr lang="en-US" smtClean="0"/>
              <a:t>8/14/2024</a:t>
            </a:fld>
            <a:endParaRPr lang="en-US"/>
          </a:p>
        </p:txBody>
      </p:sp>
      <p:sp>
        <p:nvSpPr>
          <p:cNvPr id="12" name="Notes Placeholder 11">
            <a:extLst>
              <a:ext uri="{FF2B5EF4-FFF2-40B4-BE49-F238E27FC236}">
                <a16:creationId xmlns:a16="http://schemas.microsoft.com/office/drawing/2014/main" id="{5F659C92-43C4-05C5-9170-5CF256AF997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74923A81-0599-8ECF-BDF0-A4898D46829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BF3159-94EB-4F6B-8273-09F1A6B019E6}"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a:p>
        </p:txBody>
      </p:sp>
    </p:spTree>
    <p:extLst>
      <p:ext uri="{BB962C8B-B14F-4D97-AF65-F5344CB8AC3E}">
        <p14:creationId xmlns:p14="http://schemas.microsoft.com/office/powerpoint/2010/main" val="3712883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14</a:t>
            </a:fld>
            <a:endParaRPr lang="en-US" altLang="zh-CN" noProof="0"/>
          </a:p>
        </p:txBody>
      </p:sp>
    </p:spTree>
    <p:extLst>
      <p:ext uri="{BB962C8B-B14F-4D97-AF65-F5344CB8AC3E}">
        <p14:creationId xmlns:p14="http://schemas.microsoft.com/office/powerpoint/2010/main" val="4640078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15</a:t>
            </a:fld>
            <a:endParaRPr lang="en-US" altLang="zh-CN"/>
          </a:p>
        </p:txBody>
      </p:sp>
    </p:spTree>
    <p:extLst>
      <p:ext uri="{BB962C8B-B14F-4D97-AF65-F5344CB8AC3E}">
        <p14:creationId xmlns:p14="http://schemas.microsoft.com/office/powerpoint/2010/main" val="2880906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16</a:t>
            </a:fld>
            <a:endParaRPr lang="en-US" altLang="zh-CN" noProof="0"/>
          </a:p>
        </p:txBody>
      </p:sp>
    </p:spTree>
    <p:extLst>
      <p:ext uri="{BB962C8B-B14F-4D97-AF65-F5344CB8AC3E}">
        <p14:creationId xmlns:p14="http://schemas.microsoft.com/office/powerpoint/2010/main" val="799336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17</a:t>
            </a:fld>
            <a:endParaRPr lang="en-US" altLang="zh-CN" noProof="0"/>
          </a:p>
        </p:txBody>
      </p:sp>
    </p:spTree>
    <p:extLst>
      <p:ext uri="{BB962C8B-B14F-4D97-AF65-F5344CB8AC3E}">
        <p14:creationId xmlns:p14="http://schemas.microsoft.com/office/powerpoint/2010/main" val="11052496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18</a:t>
            </a:fld>
            <a:endParaRPr lang="en-US" altLang="zh-CN" noProof="0"/>
          </a:p>
        </p:txBody>
      </p:sp>
    </p:spTree>
    <p:extLst>
      <p:ext uri="{BB962C8B-B14F-4D97-AF65-F5344CB8AC3E}">
        <p14:creationId xmlns:p14="http://schemas.microsoft.com/office/powerpoint/2010/main" val="8206457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23</a:t>
            </a:fld>
            <a:endParaRPr lang="en-US" altLang="zh-CN" noProof="0"/>
          </a:p>
        </p:txBody>
      </p:sp>
    </p:spTree>
    <p:extLst>
      <p:ext uri="{BB962C8B-B14F-4D97-AF65-F5344CB8AC3E}">
        <p14:creationId xmlns:p14="http://schemas.microsoft.com/office/powerpoint/2010/main" val="3077670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a:p>
        </p:txBody>
      </p:sp>
    </p:spTree>
    <p:extLst>
      <p:ext uri="{BB962C8B-B14F-4D97-AF65-F5344CB8AC3E}">
        <p14:creationId xmlns:p14="http://schemas.microsoft.com/office/powerpoint/2010/main" val="914374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a:p>
        </p:txBody>
      </p:sp>
    </p:spTree>
    <p:extLst>
      <p:ext uri="{BB962C8B-B14F-4D97-AF65-F5344CB8AC3E}">
        <p14:creationId xmlns:p14="http://schemas.microsoft.com/office/powerpoint/2010/main" val="3235818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13</a:t>
            </a:fld>
            <a:endParaRPr lang="en-US" altLang="zh-CN" noProof="0"/>
          </a:p>
        </p:txBody>
      </p:sp>
    </p:spTree>
    <p:extLst>
      <p:ext uri="{BB962C8B-B14F-4D97-AF65-F5344CB8AC3E}">
        <p14:creationId xmlns:p14="http://schemas.microsoft.com/office/powerpoint/2010/main" val="961386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8</a:t>
            </a:fld>
            <a:endParaRPr lang="en-US" altLang="zh-CN"/>
          </a:p>
        </p:txBody>
      </p:sp>
    </p:spTree>
    <p:extLst>
      <p:ext uri="{BB962C8B-B14F-4D97-AF65-F5344CB8AC3E}">
        <p14:creationId xmlns:p14="http://schemas.microsoft.com/office/powerpoint/2010/main" val="2424331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9</a:t>
            </a:fld>
            <a:endParaRPr lang="en-US" altLang="zh-CN"/>
          </a:p>
        </p:txBody>
      </p:sp>
    </p:spTree>
    <p:extLst>
      <p:ext uri="{BB962C8B-B14F-4D97-AF65-F5344CB8AC3E}">
        <p14:creationId xmlns:p14="http://schemas.microsoft.com/office/powerpoint/2010/main" val="2211911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10</a:t>
            </a:fld>
            <a:endParaRPr lang="en-US" altLang="zh-CN"/>
          </a:p>
        </p:txBody>
      </p:sp>
    </p:spTree>
    <p:extLst>
      <p:ext uri="{BB962C8B-B14F-4D97-AF65-F5344CB8AC3E}">
        <p14:creationId xmlns:p14="http://schemas.microsoft.com/office/powerpoint/2010/main" val="822239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11</a:t>
            </a:fld>
            <a:endParaRPr lang="en-US" altLang="zh-CN"/>
          </a:p>
        </p:txBody>
      </p:sp>
    </p:spTree>
    <p:extLst>
      <p:ext uri="{BB962C8B-B14F-4D97-AF65-F5344CB8AC3E}">
        <p14:creationId xmlns:p14="http://schemas.microsoft.com/office/powerpoint/2010/main" val="3768915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12</a:t>
            </a:fld>
            <a:endParaRPr lang="en-US" altLang="zh-CN"/>
          </a:p>
        </p:txBody>
      </p:sp>
    </p:spTree>
    <p:extLst>
      <p:ext uri="{BB962C8B-B14F-4D97-AF65-F5344CB8AC3E}">
        <p14:creationId xmlns:p14="http://schemas.microsoft.com/office/powerpoint/2010/main" val="425839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a:t>Click to edit Master title style</a:t>
            </a:r>
            <a:endParaRPr lang="zh-CN" altLang="en-US"/>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a:t>Click to edit Master title style</a:t>
            </a:r>
            <a:endParaRPr lang="zh-CN" altLang="en-US"/>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a:t>Click to edit Master title style</a:t>
            </a:r>
            <a:endParaRPr lang="zh-CN" altLang="en-US"/>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a:t>Click to edit Master title style</a:t>
            </a:r>
            <a:endParaRPr lang="zh-CN" altLang="en-US"/>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a:t>Click to edit Master title style</a:t>
            </a:r>
            <a:endParaRPr lang="zh-CN" altLang="en-US"/>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a:t>Click to edit</a:t>
            </a:r>
            <a:r>
              <a:rPr lang="zh-CN" altLang="en-US"/>
              <a:t> </a:t>
            </a:r>
            <a:r>
              <a:rPr lang="en-US" altLang="zh-CN"/>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a:t>Click to edit </a:t>
            </a:r>
            <a:r>
              <a:rPr lang="zh-CN" altLang="en-US"/>
              <a:t> </a:t>
            </a:r>
            <a:r>
              <a:rPr lang="en-US" altLang="zh-CN"/>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a:t>Click to edit </a:t>
            </a:r>
            <a:r>
              <a:rPr lang="en-US" altLang="zh-CN"/>
              <a:t>Text</a:t>
            </a:r>
            <a:r>
              <a:rPr lang="zh-CN" altLang="en-US"/>
              <a:t> </a:t>
            </a:r>
            <a:r>
              <a:rPr lang="en-US"/>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sv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9.sv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9.sv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8.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9.svg"/></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8.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9.svg"/></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722764" y="262400"/>
            <a:ext cx="5257793" cy="2057441"/>
          </a:xfrm>
        </p:spPr>
        <p:txBody>
          <a:bodyPr/>
          <a:lstStyle/>
          <a:p>
            <a:r>
              <a:rPr lang="en-US" sz="3200" u="sng" dirty="0">
                <a:solidFill>
                  <a:srgbClr val="000000"/>
                </a:solidFill>
                <a:latin typeface="Times New Roman"/>
                <a:cs typeface="Times New Roman"/>
              </a:rPr>
              <a:t>FINAL PROJECT - DATA VISUALISATION</a:t>
            </a:r>
            <a:endParaRPr lang="en-US" sz="3200" u="sng"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512226" y="2740896"/>
            <a:ext cx="3934101" cy="3473623"/>
          </a:xfrm>
        </p:spPr>
        <p:txBody>
          <a:bodyPr vert="horz" lIns="91440" tIns="45720" rIns="91440" bIns="45720" rtlCol="0" anchor="t">
            <a:noAutofit/>
          </a:bodyPr>
          <a:lstStyle/>
          <a:p>
            <a:r>
              <a:rPr lang="en-US" sz="2400" dirty="0">
                <a:latin typeface="Times New Roman"/>
                <a:cs typeface="Times New Roman"/>
              </a:rPr>
              <a:t>GROUP 1</a:t>
            </a:r>
            <a:endParaRPr lang="en-US"/>
          </a:p>
          <a:p>
            <a:r>
              <a:rPr lang="en-CA" sz="1600" b="1" dirty="0">
                <a:latin typeface="Times New Roman"/>
                <a:cs typeface="Times New Roman"/>
              </a:rPr>
              <a:t>SUBJECT – DATA ANALYTICS</a:t>
            </a:r>
            <a:endParaRPr lang="en-US" sz="1600">
              <a:latin typeface="Times New Roman"/>
              <a:cs typeface="Times New Roman"/>
            </a:endParaRPr>
          </a:p>
          <a:p>
            <a:endParaRPr lang="en-CA" sz="1600" b="1">
              <a:latin typeface="Times New Roman"/>
              <a:cs typeface="Times New Roman"/>
            </a:endParaRPr>
          </a:p>
          <a:p>
            <a:r>
              <a:rPr lang="en-CA" sz="1600" b="1" dirty="0">
                <a:latin typeface="Times New Roman"/>
                <a:cs typeface="Times New Roman"/>
              </a:rPr>
              <a:t>COURSE INSTRUCTOR: KIRTI DHIR</a:t>
            </a:r>
            <a:endParaRPr lang="en-US" sz="1600">
              <a:latin typeface="Times New Roman"/>
              <a:cs typeface="Times New Roman"/>
            </a:endParaRPr>
          </a:p>
          <a:p>
            <a:endParaRPr lang="en-CA" sz="1600" b="1">
              <a:latin typeface="Times New Roman"/>
              <a:cs typeface="Times New Roman"/>
            </a:endParaRPr>
          </a:p>
          <a:p>
            <a:r>
              <a:rPr lang="en-CA" sz="1600" b="1">
                <a:latin typeface="Times New Roman"/>
                <a:cs typeface="Times New Roman"/>
              </a:rPr>
              <a:t>MEMBERS</a:t>
            </a:r>
            <a:r>
              <a:rPr lang="en-CA" sz="1600" b="1" dirty="0">
                <a:latin typeface="Times New Roman"/>
                <a:cs typeface="Times New Roman"/>
              </a:rPr>
              <a:t>:</a:t>
            </a:r>
            <a:endParaRPr lang="en-US" sz="1600">
              <a:latin typeface="Times New Roman"/>
              <a:cs typeface="Times New Roman"/>
            </a:endParaRPr>
          </a:p>
          <a:p>
            <a:r>
              <a:rPr lang="en-CA" sz="1600" b="1">
                <a:latin typeface="Times New Roman"/>
                <a:cs typeface="Times New Roman"/>
              </a:rPr>
              <a:t>NIKHILA ELANGOVAN </a:t>
            </a:r>
            <a:endParaRPr lang="en-CA"/>
          </a:p>
          <a:p>
            <a:r>
              <a:rPr lang="en-CA" sz="1600" b="1">
                <a:latin typeface="Times New Roman"/>
                <a:cs typeface="Times New Roman"/>
              </a:rPr>
              <a:t>SAGARIKA SURESH KALYANKAR </a:t>
            </a:r>
            <a:endParaRPr lang="en-CA"/>
          </a:p>
          <a:p>
            <a:r>
              <a:rPr lang="en-CA" sz="1600" b="1" dirty="0">
                <a:latin typeface="Times New Roman"/>
                <a:cs typeface="Times New Roman"/>
              </a:rPr>
              <a:t>KRISHNA VIJAY RAMAYI VADAKEYIL</a:t>
            </a:r>
            <a:endParaRPr lang="en-US" sz="1600">
              <a:latin typeface="Times New Roman"/>
              <a:cs typeface="Times New Roman"/>
            </a:endParaRPr>
          </a:p>
          <a:p>
            <a:endParaRPr lang="en-CA" sz="1600" b="1" dirty="0">
              <a:latin typeface="Times New Roman"/>
              <a:cs typeface="Times New Roman"/>
            </a:endParaRPr>
          </a:p>
          <a:p>
            <a:endParaRPr lang="en-CA" sz="1200" b="1">
              <a:latin typeface="Times New Roman"/>
              <a:cs typeface="Times New Roman"/>
            </a:endParaRPr>
          </a:p>
          <a:p>
            <a:pPr algn="ctr"/>
            <a:endParaRPr lang="en-CA" sz="1200" b="1">
              <a:latin typeface="Times New Roman"/>
              <a:cs typeface="Times New Roman"/>
            </a:endParaRPr>
          </a:p>
          <a:p>
            <a:endParaRPr lang="en-US"/>
          </a:p>
        </p:txBody>
      </p:sp>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pic>
        <p:nvPicPr>
          <p:cNvPr id="2" name="Picture Placeholder 1" descr="A group of people working on a graph&#10;&#10;Description automatically generated">
            <a:extLst>
              <a:ext uri="{FF2B5EF4-FFF2-40B4-BE49-F238E27FC236}">
                <a16:creationId xmlns:a16="http://schemas.microsoft.com/office/drawing/2014/main" id="{328EE4CC-F9EB-19FB-0B38-C06C34FDA652}"/>
              </a:ext>
            </a:extLst>
          </p:cNvPr>
          <p:cNvPicPr>
            <a:picLocks noGrp="1" noChangeAspect="1"/>
          </p:cNvPicPr>
          <p:nvPr>
            <p:ph type="pic" sz="quarter" idx="47"/>
          </p:nvPr>
        </p:nvPicPr>
        <p:blipFill>
          <a:blip r:embed="rId3"/>
          <a:srcRect l="15467" r="15467"/>
          <a:stretch/>
        </p:blipFill>
        <p:spPr>
          <a:xfrm>
            <a:off x="7073479" y="838653"/>
            <a:ext cx="3609975" cy="381618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435429" y="202841"/>
            <a:ext cx="5193203" cy="1044933"/>
          </a:xfrm>
        </p:spPr>
        <p:txBody>
          <a:bodyPr/>
          <a:lstStyle/>
          <a:p>
            <a:r>
              <a:rPr lang="en-US" sz="3200" u="sng" err="1">
                <a:latin typeface="Times New Roman"/>
                <a:cs typeface="Times New Roman"/>
              </a:rPr>
              <a:t>VISUALISATIONS</a:t>
            </a:r>
            <a:endParaRPr lang="en-US" sz="3200" u="sng">
              <a:latin typeface="Times New Roman"/>
              <a:cs typeface="Times New Roman"/>
            </a:endParaRPr>
          </a:p>
        </p:txBody>
      </p:sp>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a:xfrm>
            <a:off x="6567166" y="1364951"/>
            <a:ext cx="5162709" cy="420683"/>
          </a:xfrm>
        </p:spPr>
        <p:txBody>
          <a:bodyPr/>
          <a:lstStyle/>
          <a:p>
            <a:r>
              <a:rPr lang="en-US" sz="2000">
                <a:solidFill>
                  <a:srgbClr val="000000"/>
                </a:solidFill>
                <a:latin typeface="Times New Roman"/>
                <a:cs typeface="Times New Roman"/>
              </a:rPr>
              <a:t>1. </a:t>
            </a:r>
            <a:r>
              <a:rPr lang="en-US" sz="2000" err="1">
                <a:solidFill>
                  <a:srgbClr val="000000"/>
                </a:solidFill>
                <a:latin typeface="Times New Roman"/>
                <a:cs typeface="Times New Roman"/>
              </a:rPr>
              <a:t>Analysing</a:t>
            </a:r>
            <a:r>
              <a:rPr lang="en-US" sz="2000">
                <a:solidFill>
                  <a:srgbClr val="000000"/>
                </a:solidFill>
                <a:latin typeface="Times New Roman"/>
                <a:cs typeface="Times New Roman"/>
              </a:rPr>
              <a:t> distribution of Popularity Scores </a:t>
            </a:r>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p:txBody>
          <a:bodyPr vert="horz" lIns="91440" tIns="45720" rIns="91440" bIns="45720" rtlCol="0" anchor="t">
            <a:noAutofit/>
          </a:bodyPr>
          <a:lstStyle/>
          <a:p>
            <a:endParaRPr lang="en-US"/>
          </a:p>
          <a:p>
            <a:endParaRPr lang="en-US"/>
          </a:p>
        </p:txBody>
      </p:sp>
      <p:pic>
        <p:nvPicPr>
          <p:cNvPr id="196" name="Picture Placeholder 195" descr="Link with solid fill">
            <a:extLst>
              <a:ext uri="{FF2B5EF4-FFF2-40B4-BE49-F238E27FC236}">
                <a16:creationId xmlns:a16="http://schemas.microsoft.com/office/drawing/2014/main" id="{B21D7164-3991-2960-0F80-CB302359CD8D}"/>
              </a:ext>
            </a:extLst>
          </p:cNvPr>
          <p:cNvPicPr>
            <a:picLocks noGrp="1" noChangeAspect="1"/>
          </p:cNvPicPr>
          <p:nvPr>
            <p:ph type="pic" sz="quarter" idx="38"/>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2528" r="2528"/>
          <a:stretch>
            <a:fillRect/>
          </a:stretch>
        </p:blipFill>
        <p:spPr>
          <a:xfrm>
            <a:off x="6253206" y="2014244"/>
            <a:ext cx="536270" cy="565882"/>
          </a:xfrm>
        </p:spPr>
      </p:pic>
      <p:sp>
        <p:nvSpPr>
          <p:cNvPr id="12" name="Text Placeholder 11">
            <a:extLst>
              <a:ext uri="{FF2B5EF4-FFF2-40B4-BE49-F238E27FC236}">
                <a16:creationId xmlns:a16="http://schemas.microsoft.com/office/drawing/2014/main" id="{D3E02E0C-26E8-8160-D35F-2398015C051B}"/>
              </a:ext>
            </a:extLst>
          </p:cNvPr>
          <p:cNvSpPr>
            <a:spLocks noGrp="1"/>
          </p:cNvSpPr>
          <p:nvPr>
            <p:ph type="body" sz="quarter" idx="31"/>
          </p:nvPr>
        </p:nvSpPr>
        <p:spPr>
          <a:xfrm>
            <a:off x="6795213" y="2017368"/>
            <a:ext cx="5162709" cy="421399"/>
          </a:xfrm>
        </p:spPr>
        <p:txBody>
          <a:bodyPr/>
          <a:lstStyle/>
          <a:p>
            <a:r>
              <a:rPr lang="en-US">
                <a:latin typeface="Times New Roman"/>
                <a:cs typeface="Posterama"/>
              </a:rPr>
              <a:t>Insights</a:t>
            </a:r>
            <a:endParaRPr lang="en-US">
              <a:latin typeface="Times New Roman"/>
            </a:endParaRPr>
          </a:p>
        </p:txBody>
      </p:sp>
      <p:sp>
        <p:nvSpPr>
          <p:cNvPr id="14" name="Text Placeholder 13">
            <a:extLst>
              <a:ext uri="{FF2B5EF4-FFF2-40B4-BE49-F238E27FC236}">
                <a16:creationId xmlns:a16="http://schemas.microsoft.com/office/drawing/2014/main" id="{C78180D0-1AB6-8416-0EB1-10648E1A6050}"/>
              </a:ext>
            </a:extLst>
          </p:cNvPr>
          <p:cNvSpPr>
            <a:spLocks noGrp="1"/>
          </p:cNvSpPr>
          <p:nvPr>
            <p:ph type="body" sz="quarter" idx="35"/>
          </p:nvPr>
        </p:nvSpPr>
        <p:spPr>
          <a:xfrm>
            <a:off x="6564216" y="2653693"/>
            <a:ext cx="5216183" cy="3560990"/>
          </a:xfrm>
        </p:spPr>
        <p:txBody>
          <a:bodyPr vert="horz" lIns="91440" tIns="45720" rIns="91440" bIns="45720" rtlCol="0" anchor="t">
            <a:noAutofit/>
          </a:bodyPr>
          <a:lstStyle/>
          <a:p>
            <a:r>
              <a:rPr lang="en-US" sz="2000">
                <a:latin typeface="Times New Roman"/>
                <a:ea typeface="+mn-lt"/>
                <a:cs typeface="+mn-lt"/>
              </a:rPr>
              <a:t> The histogram shows the distribution of popularity ratings; most songs fall between frequency points 50 and 70, which indicate the highest frequency. </a:t>
            </a:r>
            <a:endParaRPr lang="en-US" sz="2000">
              <a:latin typeface="Times New Roman"/>
              <a:cs typeface="Times New Roman"/>
            </a:endParaRPr>
          </a:p>
          <a:p>
            <a:r>
              <a:rPr lang="en-US" sz="2000">
                <a:latin typeface="Times New Roman"/>
                <a:ea typeface="+mn-lt"/>
                <a:cs typeface="+mn-lt"/>
              </a:rPr>
              <a:t>This frequency pattern explains why the majority of songs have an average degree of popularity, while a smaller fraction are exceptionally popular or extremely despised.</a:t>
            </a:r>
            <a:endParaRPr lang="en-US" sz="2000">
              <a:latin typeface="Times New Roman"/>
              <a:cs typeface="Times New Roman"/>
            </a:endParaRPr>
          </a:p>
          <a:p>
            <a:r>
              <a:rPr lang="en-US" sz="2000">
                <a:latin typeface="Times New Roman"/>
                <a:ea typeface="+mn-lt"/>
                <a:cs typeface="+mn-lt"/>
              </a:rPr>
              <a:t> By comparing this frequency distribution, we may look at what factors affect these popularity levels and the reasons why some songs stand out more than others.</a:t>
            </a:r>
            <a:endParaRPr lang="en-US" sz="2000">
              <a:latin typeface="Times New Roman"/>
            </a:endParaRP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10</a:t>
            </a:fld>
            <a:endParaRPr lang="en-US" altLang="zh-CN"/>
          </a:p>
        </p:txBody>
      </p:sp>
      <p:pic>
        <p:nvPicPr>
          <p:cNvPr id="3" name="Picture 2" descr="A graph with a blue line&#10;&#10;Description automatically generated">
            <a:extLst>
              <a:ext uri="{FF2B5EF4-FFF2-40B4-BE49-F238E27FC236}">
                <a16:creationId xmlns:a16="http://schemas.microsoft.com/office/drawing/2014/main" id="{7A752463-79E3-2E30-CA4D-01CDED34068F}"/>
              </a:ext>
            </a:extLst>
          </p:cNvPr>
          <p:cNvPicPr>
            <a:picLocks noChangeAspect="1"/>
          </p:cNvPicPr>
          <p:nvPr/>
        </p:nvPicPr>
        <p:blipFill>
          <a:blip r:embed="rId5"/>
          <a:stretch>
            <a:fillRect/>
          </a:stretch>
        </p:blipFill>
        <p:spPr>
          <a:xfrm>
            <a:off x="433387" y="3582432"/>
            <a:ext cx="5422476" cy="2997103"/>
          </a:xfrm>
          <a:prstGeom prst="rect">
            <a:avLst/>
          </a:prstGeom>
          <a:ln w="88900" cap="sq" cmpd="thickThin">
            <a:solidFill>
              <a:srgbClr val="000000"/>
            </a:solidFill>
            <a:prstDash val="solid"/>
            <a:miter lim="800000"/>
          </a:ln>
          <a:effectLst>
            <a:innerShdw blurRad="76200">
              <a:srgbClr val="000000"/>
            </a:innerShdw>
          </a:effectLst>
        </p:spPr>
      </p:pic>
      <p:pic>
        <p:nvPicPr>
          <p:cNvPr id="15" name="Picture 14" descr="A screenshot of a computer program&#10;&#10;Description automatically generated">
            <a:extLst>
              <a:ext uri="{FF2B5EF4-FFF2-40B4-BE49-F238E27FC236}">
                <a16:creationId xmlns:a16="http://schemas.microsoft.com/office/drawing/2014/main" id="{29C7754A-24FC-0C8A-E510-4CECBC3488A8}"/>
              </a:ext>
            </a:extLst>
          </p:cNvPr>
          <p:cNvPicPr>
            <a:picLocks noChangeAspect="1"/>
          </p:cNvPicPr>
          <p:nvPr/>
        </p:nvPicPr>
        <p:blipFill>
          <a:blip r:embed="rId6"/>
          <a:stretch>
            <a:fillRect/>
          </a:stretch>
        </p:blipFill>
        <p:spPr>
          <a:xfrm>
            <a:off x="203108" y="1077166"/>
            <a:ext cx="5656170" cy="2339228"/>
          </a:xfrm>
          <a:prstGeom prst="rect">
            <a:avLst/>
          </a:prstGeom>
        </p:spPr>
      </p:pic>
    </p:spTree>
    <p:extLst>
      <p:ext uri="{BB962C8B-B14F-4D97-AF65-F5344CB8AC3E}">
        <p14:creationId xmlns:p14="http://schemas.microsoft.com/office/powerpoint/2010/main" val="2519727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 name="Picture Placeholder 191" descr="Abacus with solid fill">
            <a:extLst>
              <a:ext uri="{FF2B5EF4-FFF2-40B4-BE49-F238E27FC236}">
                <a16:creationId xmlns:a16="http://schemas.microsoft.com/office/drawing/2014/main" id="{03D5E3D1-D423-EF5A-EE43-00CF1BD7FF63}"/>
              </a:ext>
            </a:extLst>
          </p:cNvPr>
          <p:cNvPicPr>
            <a:picLocks noGrp="1" noChangeAspect="1"/>
          </p:cNvPicPr>
          <p:nvPr>
            <p:ph type="pic" sz="quarter" idx="36"/>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5182" r="5182"/>
          <a:stretch>
            <a:fillRect/>
          </a:stretch>
        </p:blipFill>
        <p:spPr>
          <a:xfrm>
            <a:off x="28488" y="273115"/>
            <a:ext cx="507778" cy="565882"/>
          </a:xfrm>
        </p:spPr>
      </p:pic>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a:xfrm>
            <a:off x="531520" y="560683"/>
            <a:ext cx="10469972" cy="420683"/>
          </a:xfrm>
        </p:spPr>
        <p:txBody>
          <a:bodyPr/>
          <a:lstStyle/>
          <a:p>
            <a:r>
              <a:rPr lang="en-US" sz="2000">
                <a:solidFill>
                  <a:srgbClr val="000000"/>
                </a:solidFill>
                <a:latin typeface="Times New Roman"/>
                <a:cs typeface="Times New Roman"/>
              </a:rPr>
              <a:t>2.How does the loudness of songs vary across different release years? Have there been changes in production loudness over time? </a:t>
            </a:r>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p:txBody>
          <a:bodyPr vert="horz" lIns="91440" tIns="45720" rIns="91440" bIns="45720" rtlCol="0" anchor="t">
            <a:noAutofit/>
          </a:bodyPr>
          <a:lstStyle/>
          <a:p>
            <a:endParaRPr lang="en-US"/>
          </a:p>
          <a:p>
            <a:endParaRPr lang="en-US"/>
          </a:p>
        </p:txBody>
      </p:sp>
      <p:pic>
        <p:nvPicPr>
          <p:cNvPr id="196" name="Picture Placeholder 195" descr="Link with solid fill">
            <a:extLst>
              <a:ext uri="{FF2B5EF4-FFF2-40B4-BE49-F238E27FC236}">
                <a16:creationId xmlns:a16="http://schemas.microsoft.com/office/drawing/2014/main" id="{B21D7164-3991-2960-0F80-CB302359CD8D}"/>
              </a:ext>
            </a:extLst>
          </p:cNvPr>
          <p:cNvPicPr>
            <a:picLocks noGrp="1" noChangeAspect="1"/>
          </p:cNvPicPr>
          <p:nvPr>
            <p:ph type="pic" sz="quarter" idx="38"/>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l="2528" r="2528"/>
          <a:stretch>
            <a:fillRect/>
          </a:stretch>
        </p:blipFill>
        <p:spPr>
          <a:xfrm>
            <a:off x="6252027" y="1834164"/>
            <a:ext cx="536270" cy="565882"/>
          </a:xfrm>
        </p:spPr>
      </p:pic>
      <p:sp>
        <p:nvSpPr>
          <p:cNvPr id="12" name="Text Placeholder 11">
            <a:extLst>
              <a:ext uri="{FF2B5EF4-FFF2-40B4-BE49-F238E27FC236}">
                <a16:creationId xmlns:a16="http://schemas.microsoft.com/office/drawing/2014/main" id="{D3E02E0C-26E8-8160-D35F-2398015C051B}"/>
              </a:ext>
            </a:extLst>
          </p:cNvPr>
          <p:cNvSpPr>
            <a:spLocks noGrp="1"/>
          </p:cNvSpPr>
          <p:nvPr>
            <p:ph type="body" sz="quarter" idx="31"/>
          </p:nvPr>
        </p:nvSpPr>
        <p:spPr>
          <a:xfrm>
            <a:off x="6794034" y="1835912"/>
            <a:ext cx="5162709" cy="421399"/>
          </a:xfrm>
        </p:spPr>
        <p:txBody>
          <a:bodyPr/>
          <a:lstStyle/>
          <a:p>
            <a:r>
              <a:rPr lang="en-US" sz="2000">
                <a:latin typeface="Times New Roman"/>
                <a:cs typeface="Posterama"/>
              </a:rPr>
              <a:t>Insights</a:t>
            </a:r>
            <a:endParaRPr lang="en-US" sz="2000">
              <a:latin typeface="Times New Roman"/>
            </a:endParaRPr>
          </a:p>
        </p:txBody>
      </p:sp>
      <p:sp>
        <p:nvSpPr>
          <p:cNvPr id="14" name="Text Placeholder 13">
            <a:extLst>
              <a:ext uri="{FF2B5EF4-FFF2-40B4-BE49-F238E27FC236}">
                <a16:creationId xmlns:a16="http://schemas.microsoft.com/office/drawing/2014/main" id="{C78180D0-1AB6-8416-0EB1-10648E1A6050}"/>
              </a:ext>
            </a:extLst>
          </p:cNvPr>
          <p:cNvSpPr>
            <a:spLocks noGrp="1"/>
          </p:cNvSpPr>
          <p:nvPr>
            <p:ph type="body" sz="quarter" idx="35"/>
          </p:nvPr>
        </p:nvSpPr>
        <p:spPr>
          <a:xfrm>
            <a:off x="6734466" y="2456508"/>
            <a:ext cx="5216183" cy="3560990"/>
          </a:xfrm>
        </p:spPr>
        <p:txBody>
          <a:bodyPr vert="horz" lIns="91440" tIns="45720" rIns="91440" bIns="45720" rtlCol="0" anchor="t">
            <a:noAutofit/>
          </a:bodyPr>
          <a:lstStyle/>
          <a:p>
            <a:r>
              <a:rPr lang="en-US" sz="2000">
                <a:latin typeface="Times New Roman"/>
                <a:ea typeface="+mn-lt"/>
                <a:cs typeface="+mn-lt"/>
              </a:rPr>
              <a:t>  Using a box plot, we analyzed annual variations in music volume to identify patterns, medians, and outliers. </a:t>
            </a:r>
            <a:endParaRPr lang="en-US" sz="2000">
              <a:latin typeface="Times New Roman"/>
              <a:ea typeface="+mn-lt"/>
              <a:cs typeface="Times New Roman"/>
            </a:endParaRPr>
          </a:p>
          <a:p>
            <a:r>
              <a:rPr lang="en-US" sz="2000">
                <a:latin typeface="Times New Roman"/>
                <a:ea typeface="+mn-lt"/>
                <a:cs typeface="+mn-lt"/>
              </a:rPr>
              <a:t>With occasional outliers and minor fluctuations, song loudness has largely remained constant over time, according to the statistics. </a:t>
            </a:r>
            <a:endParaRPr lang="en-US" sz="2000">
              <a:latin typeface="Times New Roman"/>
              <a:ea typeface="+mn-lt"/>
              <a:cs typeface="Times New Roman"/>
            </a:endParaRPr>
          </a:p>
          <a:p>
            <a:r>
              <a:rPr lang="en-US" sz="2000">
                <a:latin typeface="Times New Roman"/>
                <a:ea typeface="+mn-lt"/>
                <a:cs typeface="+mn-lt"/>
              </a:rPr>
              <a:t>This consistency suggests that other elements, such song popularity, might influence a song's success more than volume.</a:t>
            </a:r>
            <a:endParaRPr lang="en-US" sz="2000">
              <a:latin typeface="Times New Roman"/>
              <a:cs typeface="Times New Roman"/>
            </a:endParaRP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11</a:t>
            </a:fld>
            <a:endParaRPr lang="en-US" altLang="zh-CN"/>
          </a:p>
        </p:txBody>
      </p:sp>
      <p:pic>
        <p:nvPicPr>
          <p:cNvPr id="7" name="Picture 6" descr="A computer screen shot of a number&#10;&#10;Description automatically generated">
            <a:extLst>
              <a:ext uri="{FF2B5EF4-FFF2-40B4-BE49-F238E27FC236}">
                <a16:creationId xmlns:a16="http://schemas.microsoft.com/office/drawing/2014/main" id="{56639FB4-B341-F9EE-C25F-97AD91607D9D}"/>
              </a:ext>
            </a:extLst>
          </p:cNvPr>
          <p:cNvPicPr>
            <a:picLocks noChangeAspect="1"/>
          </p:cNvPicPr>
          <p:nvPr/>
        </p:nvPicPr>
        <p:blipFill>
          <a:blip r:embed="rId7"/>
          <a:stretch>
            <a:fillRect/>
          </a:stretch>
        </p:blipFill>
        <p:spPr>
          <a:xfrm>
            <a:off x="748258" y="1298443"/>
            <a:ext cx="4610100" cy="1495425"/>
          </a:xfrm>
          <a:prstGeom prst="rect">
            <a:avLst/>
          </a:prstGeom>
        </p:spPr>
      </p:pic>
      <p:pic>
        <p:nvPicPr>
          <p:cNvPr id="13" name="Picture 12" descr="A chart with different colored squares&#10;&#10;Description automatically generated">
            <a:extLst>
              <a:ext uri="{FF2B5EF4-FFF2-40B4-BE49-F238E27FC236}">
                <a16:creationId xmlns:a16="http://schemas.microsoft.com/office/drawing/2014/main" id="{8010791D-64AB-6BD3-1D40-98A35D53F7AE}"/>
              </a:ext>
            </a:extLst>
          </p:cNvPr>
          <p:cNvPicPr>
            <a:picLocks noChangeAspect="1"/>
          </p:cNvPicPr>
          <p:nvPr/>
        </p:nvPicPr>
        <p:blipFill>
          <a:blip r:embed="rId8"/>
          <a:stretch>
            <a:fillRect/>
          </a:stretch>
        </p:blipFill>
        <p:spPr>
          <a:xfrm>
            <a:off x="537877" y="2980063"/>
            <a:ext cx="5715208" cy="359967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626816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 name="Picture Placeholder 191" descr="Abacus with solid fill">
            <a:extLst>
              <a:ext uri="{FF2B5EF4-FFF2-40B4-BE49-F238E27FC236}">
                <a16:creationId xmlns:a16="http://schemas.microsoft.com/office/drawing/2014/main" id="{03D5E3D1-D423-EF5A-EE43-00CF1BD7FF63}"/>
              </a:ext>
            </a:extLst>
          </p:cNvPr>
          <p:cNvPicPr>
            <a:picLocks noGrp="1" noChangeAspect="1"/>
          </p:cNvPicPr>
          <p:nvPr>
            <p:ph type="pic" sz="quarter" idx="36"/>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5182" r="5182"/>
          <a:stretch>
            <a:fillRect/>
          </a:stretch>
        </p:blipFill>
        <p:spPr>
          <a:xfrm>
            <a:off x="499135" y="273114"/>
            <a:ext cx="507778" cy="565882"/>
          </a:xfrm>
        </p:spPr>
      </p:pic>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a:xfrm>
            <a:off x="1002167" y="415006"/>
            <a:ext cx="10469972" cy="420683"/>
          </a:xfrm>
        </p:spPr>
        <p:txBody>
          <a:bodyPr/>
          <a:lstStyle/>
          <a:p>
            <a:r>
              <a:rPr lang="en-US" sz="2000">
                <a:solidFill>
                  <a:srgbClr val="000000"/>
                </a:solidFill>
                <a:latin typeface="Times New Roman"/>
                <a:cs typeface="Times New Roman"/>
              </a:rPr>
              <a:t>3. How has the average tempo of songs evolved over time? Are songs generally becoming faster or slower?</a:t>
            </a:r>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a:xfrm>
            <a:off x="5284523" y="1262425"/>
            <a:ext cx="5162709" cy="1506166"/>
          </a:xfrm>
        </p:spPr>
        <p:txBody>
          <a:bodyPr vert="horz" lIns="91440" tIns="45720" rIns="91440" bIns="45720" rtlCol="0" anchor="t">
            <a:noAutofit/>
          </a:bodyPr>
          <a:lstStyle/>
          <a:p>
            <a:endParaRPr lang="en-US"/>
          </a:p>
          <a:p>
            <a:endParaRPr lang="en-US"/>
          </a:p>
        </p:txBody>
      </p:sp>
      <p:pic>
        <p:nvPicPr>
          <p:cNvPr id="196" name="Picture Placeholder 195" descr="Link with solid fill">
            <a:extLst>
              <a:ext uri="{FF2B5EF4-FFF2-40B4-BE49-F238E27FC236}">
                <a16:creationId xmlns:a16="http://schemas.microsoft.com/office/drawing/2014/main" id="{B21D7164-3991-2960-0F80-CB302359CD8D}"/>
              </a:ext>
            </a:extLst>
          </p:cNvPr>
          <p:cNvPicPr>
            <a:picLocks noGrp="1" noChangeAspect="1"/>
          </p:cNvPicPr>
          <p:nvPr>
            <p:ph type="pic" sz="quarter" idx="38"/>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l="2528" r="2528"/>
          <a:stretch>
            <a:fillRect/>
          </a:stretch>
        </p:blipFill>
        <p:spPr>
          <a:xfrm>
            <a:off x="7337168" y="2073002"/>
            <a:ext cx="536270" cy="565882"/>
          </a:xfrm>
        </p:spPr>
      </p:pic>
      <p:sp>
        <p:nvSpPr>
          <p:cNvPr id="12" name="Text Placeholder 11">
            <a:extLst>
              <a:ext uri="{FF2B5EF4-FFF2-40B4-BE49-F238E27FC236}">
                <a16:creationId xmlns:a16="http://schemas.microsoft.com/office/drawing/2014/main" id="{D3E02E0C-26E8-8160-D35F-2398015C051B}"/>
              </a:ext>
            </a:extLst>
          </p:cNvPr>
          <p:cNvSpPr>
            <a:spLocks noGrp="1"/>
          </p:cNvSpPr>
          <p:nvPr>
            <p:ph type="body" sz="quarter" idx="31"/>
          </p:nvPr>
        </p:nvSpPr>
        <p:spPr>
          <a:xfrm>
            <a:off x="7865021" y="2067477"/>
            <a:ext cx="5162709" cy="421399"/>
          </a:xfrm>
        </p:spPr>
        <p:txBody>
          <a:bodyPr/>
          <a:lstStyle/>
          <a:p>
            <a:r>
              <a:rPr lang="en-US">
                <a:latin typeface="Times New Roman"/>
                <a:cs typeface="Posterama"/>
              </a:rPr>
              <a:t>Insights</a:t>
            </a:r>
            <a:endParaRPr lang="en-US">
              <a:latin typeface="Times New Roman"/>
            </a:endParaRPr>
          </a:p>
        </p:txBody>
      </p:sp>
      <p:sp>
        <p:nvSpPr>
          <p:cNvPr id="14" name="Text Placeholder 13">
            <a:extLst>
              <a:ext uri="{FF2B5EF4-FFF2-40B4-BE49-F238E27FC236}">
                <a16:creationId xmlns:a16="http://schemas.microsoft.com/office/drawing/2014/main" id="{C78180D0-1AB6-8416-0EB1-10648E1A6050}"/>
              </a:ext>
            </a:extLst>
          </p:cNvPr>
          <p:cNvSpPr>
            <a:spLocks noGrp="1"/>
          </p:cNvSpPr>
          <p:nvPr>
            <p:ph type="body" sz="quarter" idx="35"/>
          </p:nvPr>
        </p:nvSpPr>
        <p:spPr>
          <a:xfrm>
            <a:off x="6747382" y="2800918"/>
            <a:ext cx="5216183" cy="3560990"/>
          </a:xfrm>
        </p:spPr>
        <p:txBody>
          <a:bodyPr vert="horz" lIns="91440" tIns="45720" rIns="91440" bIns="45720" rtlCol="0" anchor="t">
            <a:noAutofit/>
          </a:bodyPr>
          <a:lstStyle/>
          <a:p>
            <a:r>
              <a:rPr lang="en-US" sz="1800">
                <a:latin typeface="Times New Roman"/>
                <a:ea typeface="+mn-lt"/>
                <a:cs typeface="+mn-lt"/>
              </a:rPr>
              <a:t>Using a line plot to chart changes in tempo over time, we were able to spot trends and ascertain whether tempo affects song popularity. </a:t>
            </a:r>
            <a:endParaRPr lang="en-US" sz="1800" dirty="0">
              <a:latin typeface="Times New Roman"/>
              <a:cs typeface="Times New Roman"/>
            </a:endParaRPr>
          </a:p>
          <a:p>
            <a:r>
              <a:rPr lang="en-US" sz="1800">
                <a:latin typeface="Times New Roman"/>
                <a:ea typeface="+mn-lt"/>
                <a:cs typeface="+mn-lt"/>
              </a:rPr>
              <a:t>The average pace of songs has changed over time, reflecting changes in popular music.</a:t>
            </a:r>
            <a:endParaRPr lang="en-US">
              <a:latin typeface="Times New Roman"/>
              <a:cs typeface="Times New Roman"/>
            </a:endParaRPr>
          </a:p>
          <a:p>
            <a:r>
              <a:rPr lang="en-US" sz="1800">
                <a:latin typeface="Times New Roman"/>
                <a:ea typeface="+mn-lt"/>
                <a:cs typeface="+mn-lt"/>
              </a:rPr>
              <a:t>During examination of these tempo trend we comprehend how shifting musical tastes impact a song's commercial success and to determine what aspects of a song's timeless appeal.</a:t>
            </a:r>
          </a:p>
          <a:p>
            <a:r>
              <a:rPr lang="en-US" sz="1800">
                <a:latin typeface="Times New Roman"/>
                <a:cs typeface="Times New Roman"/>
              </a:rPr>
              <a:t>During early 1990's we can see a decrease in tempo but by the mid of the decade they reaches to high scores.</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12</a:t>
            </a:fld>
            <a:endParaRPr lang="en-US" altLang="zh-CN"/>
          </a:p>
        </p:txBody>
      </p:sp>
      <p:pic>
        <p:nvPicPr>
          <p:cNvPr id="2" name="Picture 1" descr="A computer screen shot of text&#10;&#10;Description automatically generated">
            <a:extLst>
              <a:ext uri="{FF2B5EF4-FFF2-40B4-BE49-F238E27FC236}">
                <a16:creationId xmlns:a16="http://schemas.microsoft.com/office/drawing/2014/main" id="{6550FA05-DD14-F313-46D8-9B7FD5DE0CA3}"/>
              </a:ext>
            </a:extLst>
          </p:cNvPr>
          <p:cNvPicPr>
            <a:picLocks noChangeAspect="1"/>
          </p:cNvPicPr>
          <p:nvPr/>
        </p:nvPicPr>
        <p:blipFill>
          <a:blip r:embed="rId7"/>
          <a:stretch>
            <a:fillRect/>
          </a:stretch>
        </p:blipFill>
        <p:spPr>
          <a:xfrm>
            <a:off x="68046" y="1172863"/>
            <a:ext cx="6924007" cy="2107533"/>
          </a:xfrm>
          <a:prstGeom prst="rect">
            <a:avLst/>
          </a:prstGeom>
        </p:spPr>
      </p:pic>
      <p:pic>
        <p:nvPicPr>
          <p:cNvPr id="3" name="Picture 2" descr="A graph with blue lines&#10;&#10;Description automatically generated">
            <a:extLst>
              <a:ext uri="{FF2B5EF4-FFF2-40B4-BE49-F238E27FC236}">
                <a16:creationId xmlns:a16="http://schemas.microsoft.com/office/drawing/2014/main" id="{6953767A-FB85-D0B2-0236-8495E71429D2}"/>
              </a:ext>
            </a:extLst>
          </p:cNvPr>
          <p:cNvPicPr>
            <a:picLocks noChangeAspect="1"/>
          </p:cNvPicPr>
          <p:nvPr/>
        </p:nvPicPr>
        <p:blipFill>
          <a:blip r:embed="rId8"/>
          <a:stretch>
            <a:fillRect/>
          </a:stretch>
        </p:blipFill>
        <p:spPr>
          <a:xfrm>
            <a:off x="330878" y="3098157"/>
            <a:ext cx="5906070" cy="338432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7460128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 name="Picture Placeholder 191" descr="Abacus with solid fill">
            <a:extLst>
              <a:ext uri="{FF2B5EF4-FFF2-40B4-BE49-F238E27FC236}">
                <a16:creationId xmlns:a16="http://schemas.microsoft.com/office/drawing/2014/main" id="{03D5E3D1-D423-EF5A-EE43-00CF1BD7FF63}"/>
              </a:ext>
            </a:extLst>
          </p:cNvPr>
          <p:cNvPicPr>
            <a:picLocks noGrp="1" noChangeAspect="1"/>
          </p:cNvPicPr>
          <p:nvPr>
            <p:ph type="pic" sz="quarter" idx="36"/>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5182" r="5182"/>
          <a:stretch>
            <a:fillRect/>
          </a:stretch>
        </p:blipFill>
        <p:spPr>
          <a:xfrm>
            <a:off x="28488" y="205879"/>
            <a:ext cx="507778" cy="565882"/>
          </a:xfrm>
        </p:spPr>
      </p:pic>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a:xfrm>
            <a:off x="699608" y="370183"/>
            <a:ext cx="10469972" cy="420683"/>
          </a:xfrm>
        </p:spPr>
        <p:txBody>
          <a:bodyPr/>
          <a:lstStyle/>
          <a:p>
            <a:r>
              <a:rPr lang="en-US" sz="2000">
                <a:solidFill>
                  <a:srgbClr val="000000"/>
                </a:solidFill>
                <a:latin typeface="Times New Roman"/>
                <a:cs typeface="Times New Roman"/>
              </a:rPr>
              <a:t>4. Is there a relationship between danceability and valence (positivity)? Are more danceable songs generally more positive? </a:t>
            </a:r>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p:txBody>
          <a:bodyPr vert="horz" lIns="91440" tIns="45720" rIns="91440" bIns="45720" rtlCol="0" anchor="t">
            <a:noAutofit/>
          </a:bodyPr>
          <a:lstStyle/>
          <a:p>
            <a:endParaRPr lang="en-US"/>
          </a:p>
          <a:p>
            <a:endParaRPr lang="en-US"/>
          </a:p>
        </p:txBody>
      </p:sp>
      <p:pic>
        <p:nvPicPr>
          <p:cNvPr id="196" name="Picture Placeholder 195" descr="Link with solid fill">
            <a:extLst>
              <a:ext uri="{FF2B5EF4-FFF2-40B4-BE49-F238E27FC236}">
                <a16:creationId xmlns:a16="http://schemas.microsoft.com/office/drawing/2014/main" id="{B21D7164-3991-2960-0F80-CB302359CD8D}"/>
              </a:ext>
            </a:extLst>
          </p:cNvPr>
          <p:cNvPicPr>
            <a:picLocks noGrp="1" noChangeAspect="1"/>
          </p:cNvPicPr>
          <p:nvPr>
            <p:ph type="pic" sz="quarter" idx="38"/>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l="2528" r="2528"/>
          <a:stretch>
            <a:fillRect/>
          </a:stretch>
        </p:blipFill>
        <p:spPr>
          <a:xfrm>
            <a:off x="6763959" y="1719353"/>
            <a:ext cx="536270" cy="565882"/>
          </a:xfrm>
        </p:spPr>
      </p:pic>
      <p:sp>
        <p:nvSpPr>
          <p:cNvPr id="12" name="Text Placeholder 11">
            <a:extLst>
              <a:ext uri="{FF2B5EF4-FFF2-40B4-BE49-F238E27FC236}">
                <a16:creationId xmlns:a16="http://schemas.microsoft.com/office/drawing/2014/main" id="{D3E02E0C-26E8-8160-D35F-2398015C051B}"/>
              </a:ext>
            </a:extLst>
          </p:cNvPr>
          <p:cNvSpPr>
            <a:spLocks noGrp="1"/>
          </p:cNvSpPr>
          <p:nvPr>
            <p:ph type="body" sz="quarter" idx="31"/>
          </p:nvPr>
        </p:nvSpPr>
        <p:spPr>
          <a:xfrm>
            <a:off x="7336635" y="1657798"/>
            <a:ext cx="5162709" cy="421399"/>
          </a:xfrm>
        </p:spPr>
        <p:txBody>
          <a:bodyPr/>
          <a:lstStyle/>
          <a:p>
            <a:r>
              <a:rPr lang="en-US">
                <a:latin typeface="Times New Roman"/>
                <a:cs typeface="Posterama"/>
              </a:rPr>
              <a:t>Insights</a:t>
            </a:r>
            <a:endParaRPr lang="en-US">
              <a:latin typeface="Times New Roman"/>
            </a:endParaRPr>
          </a:p>
        </p:txBody>
      </p:sp>
      <p:sp>
        <p:nvSpPr>
          <p:cNvPr id="14" name="Text Placeholder 13">
            <a:extLst>
              <a:ext uri="{FF2B5EF4-FFF2-40B4-BE49-F238E27FC236}">
                <a16:creationId xmlns:a16="http://schemas.microsoft.com/office/drawing/2014/main" id="{C78180D0-1AB6-8416-0EB1-10648E1A6050}"/>
              </a:ext>
            </a:extLst>
          </p:cNvPr>
          <p:cNvSpPr>
            <a:spLocks noGrp="1"/>
          </p:cNvSpPr>
          <p:nvPr>
            <p:ph type="body" sz="quarter" idx="35"/>
          </p:nvPr>
        </p:nvSpPr>
        <p:spPr>
          <a:xfrm>
            <a:off x="6768085" y="2368827"/>
            <a:ext cx="5216183" cy="3560990"/>
          </a:xfrm>
        </p:spPr>
        <p:txBody>
          <a:bodyPr vert="horz" lIns="91440" tIns="45720" rIns="91440" bIns="45720" rtlCol="0" anchor="t">
            <a:noAutofit/>
          </a:bodyPr>
          <a:lstStyle/>
          <a:p>
            <a:r>
              <a:rPr lang="en-US" sz="2000">
                <a:latin typeface="Times New Roman"/>
                <a:ea typeface="+mn-lt"/>
                <a:cs typeface="+mn-lt"/>
              </a:rPr>
              <a:t>To find out if a song's mood affects its popularity, we used a scatter plot to examine the relationship between danceability and valence. </a:t>
            </a:r>
          </a:p>
          <a:p>
            <a:r>
              <a:rPr lang="en-US" sz="2000">
                <a:latin typeface="Times New Roman"/>
                <a:ea typeface="+mn-lt"/>
                <a:cs typeface="+mn-lt"/>
              </a:rPr>
              <a:t>-The data shows that most danceable songs have a positive valence (danceability 0.4–0.8), suggesting that upbeat and happy songs are likely more danceable. </a:t>
            </a:r>
          </a:p>
          <a:p>
            <a:r>
              <a:rPr lang="en-US" sz="2000">
                <a:latin typeface="Times New Roman"/>
                <a:ea typeface="+mn-lt"/>
                <a:cs typeface="+mn-lt"/>
              </a:rPr>
              <a:t>Knowing this relationship helps us to understand how a song's mood might affect its popularity and success.</a:t>
            </a:r>
            <a:endParaRPr lang="en-US" sz="2000">
              <a:latin typeface="Times New Roman"/>
            </a:endParaRP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13</a:t>
            </a:fld>
            <a:endParaRPr lang="en-US" altLang="zh-CN"/>
          </a:p>
        </p:txBody>
      </p:sp>
      <p:pic>
        <p:nvPicPr>
          <p:cNvPr id="4" name="Picture 3" descr="A white background with red text&#10;&#10;Description automatically generated">
            <a:extLst>
              <a:ext uri="{FF2B5EF4-FFF2-40B4-BE49-F238E27FC236}">
                <a16:creationId xmlns:a16="http://schemas.microsoft.com/office/drawing/2014/main" id="{3C70A0E9-F198-B746-7510-C79A750C01E1}"/>
              </a:ext>
            </a:extLst>
          </p:cNvPr>
          <p:cNvPicPr>
            <a:picLocks noChangeAspect="1"/>
          </p:cNvPicPr>
          <p:nvPr/>
        </p:nvPicPr>
        <p:blipFill>
          <a:blip r:embed="rId7"/>
          <a:stretch>
            <a:fillRect/>
          </a:stretch>
        </p:blipFill>
        <p:spPr>
          <a:xfrm>
            <a:off x="108914" y="1197590"/>
            <a:ext cx="6096000" cy="1495425"/>
          </a:xfrm>
          <a:prstGeom prst="rect">
            <a:avLst/>
          </a:prstGeom>
        </p:spPr>
      </p:pic>
      <p:pic>
        <p:nvPicPr>
          <p:cNvPr id="6" name="Picture 5" descr="A graph with blue dots&#10;&#10;Description automatically generated">
            <a:extLst>
              <a:ext uri="{FF2B5EF4-FFF2-40B4-BE49-F238E27FC236}">
                <a16:creationId xmlns:a16="http://schemas.microsoft.com/office/drawing/2014/main" id="{4F949850-BF2D-EA63-217F-3A6C9DB6BFDC}"/>
              </a:ext>
            </a:extLst>
          </p:cNvPr>
          <p:cNvPicPr>
            <a:picLocks noChangeAspect="1"/>
          </p:cNvPicPr>
          <p:nvPr/>
        </p:nvPicPr>
        <p:blipFill>
          <a:blip r:embed="rId8"/>
          <a:stretch>
            <a:fillRect/>
          </a:stretch>
        </p:blipFill>
        <p:spPr>
          <a:xfrm>
            <a:off x="278954" y="2687150"/>
            <a:ext cx="5853827" cy="3863672"/>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324097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 name="Picture Placeholder 191" descr="Abacus with solid fill">
            <a:extLst>
              <a:ext uri="{FF2B5EF4-FFF2-40B4-BE49-F238E27FC236}">
                <a16:creationId xmlns:a16="http://schemas.microsoft.com/office/drawing/2014/main" id="{03D5E3D1-D423-EF5A-EE43-00CF1BD7FF63}"/>
              </a:ext>
            </a:extLst>
          </p:cNvPr>
          <p:cNvPicPr>
            <a:picLocks noGrp="1" noChangeAspect="1"/>
          </p:cNvPicPr>
          <p:nvPr>
            <p:ph type="pic" sz="quarter" idx="36"/>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5182" r="5182"/>
          <a:stretch>
            <a:fillRect/>
          </a:stretch>
        </p:blipFill>
        <p:spPr>
          <a:xfrm>
            <a:off x="263812" y="205879"/>
            <a:ext cx="507778" cy="565882"/>
          </a:xfrm>
        </p:spPr>
      </p:pic>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a:xfrm>
            <a:off x="722019" y="280536"/>
            <a:ext cx="10469972" cy="420683"/>
          </a:xfrm>
        </p:spPr>
        <p:txBody>
          <a:bodyPr/>
          <a:lstStyle/>
          <a:p>
            <a:r>
              <a:rPr lang="en-US" sz="2000">
                <a:solidFill>
                  <a:srgbClr val="000000"/>
                </a:solidFill>
                <a:latin typeface="Times New Roman"/>
                <a:cs typeface="Times New Roman"/>
              </a:rPr>
              <a:t> 5.Analyse distribution of songs by Modes</a:t>
            </a:r>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p:txBody>
          <a:bodyPr vert="horz" lIns="91440" tIns="45720" rIns="91440" bIns="45720" rtlCol="0" anchor="t">
            <a:noAutofit/>
          </a:bodyPr>
          <a:lstStyle/>
          <a:p>
            <a:endParaRPr lang="en-US"/>
          </a:p>
          <a:p>
            <a:endParaRPr lang="en-US"/>
          </a:p>
        </p:txBody>
      </p:sp>
      <p:pic>
        <p:nvPicPr>
          <p:cNvPr id="196" name="Picture Placeholder 195" descr="Link with solid fill">
            <a:extLst>
              <a:ext uri="{FF2B5EF4-FFF2-40B4-BE49-F238E27FC236}">
                <a16:creationId xmlns:a16="http://schemas.microsoft.com/office/drawing/2014/main" id="{B21D7164-3991-2960-0F80-CB302359CD8D}"/>
              </a:ext>
            </a:extLst>
          </p:cNvPr>
          <p:cNvPicPr>
            <a:picLocks noGrp="1" noChangeAspect="1"/>
          </p:cNvPicPr>
          <p:nvPr>
            <p:ph type="pic" sz="quarter" idx="38"/>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l="2528" r="2528"/>
          <a:stretch>
            <a:fillRect/>
          </a:stretch>
        </p:blipFill>
        <p:spPr>
          <a:xfrm>
            <a:off x="6506224" y="1428000"/>
            <a:ext cx="536270" cy="565882"/>
          </a:xfrm>
        </p:spPr>
      </p:pic>
      <p:sp>
        <p:nvSpPr>
          <p:cNvPr id="12" name="Text Placeholder 11">
            <a:extLst>
              <a:ext uri="{FF2B5EF4-FFF2-40B4-BE49-F238E27FC236}">
                <a16:creationId xmlns:a16="http://schemas.microsoft.com/office/drawing/2014/main" id="{D3E02E0C-26E8-8160-D35F-2398015C051B}"/>
              </a:ext>
            </a:extLst>
          </p:cNvPr>
          <p:cNvSpPr>
            <a:spLocks noGrp="1"/>
          </p:cNvSpPr>
          <p:nvPr>
            <p:ph type="body" sz="quarter" idx="31"/>
          </p:nvPr>
        </p:nvSpPr>
        <p:spPr>
          <a:xfrm>
            <a:off x="7034076" y="1500915"/>
            <a:ext cx="5162709" cy="421399"/>
          </a:xfrm>
        </p:spPr>
        <p:txBody>
          <a:bodyPr/>
          <a:lstStyle/>
          <a:p>
            <a:r>
              <a:rPr lang="en-US">
                <a:cs typeface="Posterama"/>
              </a:rPr>
              <a:t>Insights</a:t>
            </a:r>
            <a:endParaRPr lang="en-US"/>
          </a:p>
        </p:txBody>
      </p:sp>
      <p:sp>
        <p:nvSpPr>
          <p:cNvPr id="14" name="Text Placeholder 13">
            <a:extLst>
              <a:ext uri="{FF2B5EF4-FFF2-40B4-BE49-F238E27FC236}">
                <a16:creationId xmlns:a16="http://schemas.microsoft.com/office/drawing/2014/main" id="{C78180D0-1AB6-8416-0EB1-10648E1A6050}"/>
              </a:ext>
            </a:extLst>
          </p:cNvPr>
          <p:cNvSpPr>
            <a:spLocks noGrp="1"/>
          </p:cNvSpPr>
          <p:nvPr>
            <p:ph type="body" sz="quarter" idx="35"/>
          </p:nvPr>
        </p:nvSpPr>
        <p:spPr>
          <a:xfrm>
            <a:off x="6734467" y="2223151"/>
            <a:ext cx="4924830" cy="4166107"/>
          </a:xfrm>
        </p:spPr>
        <p:txBody>
          <a:bodyPr vert="horz" lIns="91440" tIns="45720" rIns="91440" bIns="45720" rtlCol="0" anchor="t">
            <a:noAutofit/>
          </a:bodyPr>
          <a:lstStyle/>
          <a:p>
            <a:r>
              <a:rPr lang="en-US" sz="2000">
                <a:latin typeface="Times New Roman"/>
                <a:ea typeface="+mn-lt"/>
                <a:cs typeface="+mn-lt"/>
              </a:rPr>
              <a:t>We created a pie chart to help show how song popularity might be impacted by the distribution of songs in major and minor keys. </a:t>
            </a:r>
          </a:p>
          <a:p>
            <a:r>
              <a:rPr lang="en-US" sz="2000">
                <a:latin typeface="Times New Roman"/>
                <a:ea typeface="+mn-lt"/>
                <a:cs typeface="+mn-lt"/>
              </a:rPr>
              <a:t>Major keys make up 65.5% of songs, while minor keys make up 34.5%, according to the statistics.</a:t>
            </a:r>
            <a:endParaRPr lang="en-US" sz="2000">
              <a:latin typeface="Times New Roman"/>
              <a:cs typeface="Times New Roman"/>
            </a:endParaRPr>
          </a:p>
          <a:p>
            <a:r>
              <a:rPr lang="en-US" sz="2000">
                <a:latin typeface="Times New Roman"/>
                <a:ea typeface="+mn-lt"/>
                <a:cs typeface="+mn-lt"/>
              </a:rPr>
              <a:t>This implies that major keys are used more often, which could affect a song's appeal and level of popularity. With greater understanding of this distribution, we can examine how the musical key affects a song's success.</a:t>
            </a:r>
            <a:endParaRPr lang="en-US" sz="2000">
              <a:latin typeface="Times New Roman"/>
            </a:endParaRP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14</a:t>
            </a:fld>
            <a:endParaRPr lang="en-US" altLang="zh-CN"/>
          </a:p>
        </p:txBody>
      </p:sp>
      <p:pic>
        <p:nvPicPr>
          <p:cNvPr id="2" name="Picture 1" descr="A screenshot of a computer program&#10;&#10;Description automatically generated">
            <a:extLst>
              <a:ext uri="{FF2B5EF4-FFF2-40B4-BE49-F238E27FC236}">
                <a16:creationId xmlns:a16="http://schemas.microsoft.com/office/drawing/2014/main" id="{1ECEDA8E-9B6B-342F-A851-C2265CB14593}"/>
              </a:ext>
            </a:extLst>
          </p:cNvPr>
          <p:cNvPicPr>
            <a:picLocks noChangeAspect="1"/>
          </p:cNvPicPr>
          <p:nvPr/>
        </p:nvPicPr>
        <p:blipFill>
          <a:blip r:embed="rId7"/>
          <a:stretch>
            <a:fillRect/>
          </a:stretch>
        </p:blipFill>
        <p:spPr>
          <a:xfrm>
            <a:off x="267511" y="1283968"/>
            <a:ext cx="6176712" cy="2147972"/>
          </a:xfrm>
          <a:prstGeom prst="rect">
            <a:avLst/>
          </a:prstGeom>
        </p:spPr>
      </p:pic>
      <p:pic>
        <p:nvPicPr>
          <p:cNvPr id="3" name="Picture 2" descr="A blue pie chart with a few blue circles&#10;&#10;Description automatically generated">
            <a:extLst>
              <a:ext uri="{FF2B5EF4-FFF2-40B4-BE49-F238E27FC236}">
                <a16:creationId xmlns:a16="http://schemas.microsoft.com/office/drawing/2014/main" id="{90019AD9-094B-A160-64F8-2ECD319B77CB}"/>
              </a:ext>
            </a:extLst>
          </p:cNvPr>
          <p:cNvPicPr>
            <a:picLocks noChangeAspect="1"/>
          </p:cNvPicPr>
          <p:nvPr/>
        </p:nvPicPr>
        <p:blipFill>
          <a:blip r:embed="rId8"/>
          <a:stretch>
            <a:fillRect/>
          </a:stretch>
        </p:blipFill>
        <p:spPr>
          <a:xfrm>
            <a:off x="515285" y="3428807"/>
            <a:ext cx="4070468" cy="3279187"/>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256209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1223DBBC-7904-A228-63D2-1584C56CF1A8}"/>
              </a:ext>
            </a:extLst>
          </p:cNvPr>
          <p:cNvSpPr>
            <a:spLocks noGrp="1"/>
          </p:cNvSpPr>
          <p:nvPr>
            <p:ph type="title"/>
          </p:nvPr>
        </p:nvSpPr>
        <p:spPr>
          <a:xfrm>
            <a:off x="264184" y="2768485"/>
            <a:ext cx="5117162" cy="1325563"/>
          </a:xfrm>
        </p:spPr>
        <p:txBody>
          <a:bodyPr/>
          <a:lstStyle/>
          <a:p>
            <a:pPr algn="ctr"/>
            <a:r>
              <a:rPr lang="en-US"/>
              <a:t>PREDICTIVE</a:t>
            </a:r>
            <a:br>
              <a:rPr lang="en-US"/>
            </a:br>
            <a:r>
              <a:rPr lang="en-US"/>
              <a:t>ANALYSIS</a:t>
            </a:r>
          </a:p>
        </p:txBody>
      </p:sp>
      <p:pic>
        <p:nvPicPr>
          <p:cNvPr id="13" name="Picture 12" descr="Predictive Analytics for Business | Udacity">
            <a:extLst>
              <a:ext uri="{FF2B5EF4-FFF2-40B4-BE49-F238E27FC236}">
                <a16:creationId xmlns:a16="http://schemas.microsoft.com/office/drawing/2014/main" id="{C0EE7E57-20CE-01C4-608B-9E3D5B72C182}"/>
              </a:ext>
            </a:extLst>
          </p:cNvPr>
          <p:cNvPicPr>
            <a:picLocks noChangeAspect="1"/>
          </p:cNvPicPr>
          <p:nvPr/>
        </p:nvPicPr>
        <p:blipFill>
          <a:blip r:embed="rId2"/>
          <a:srcRect l="26612" r="20744"/>
          <a:stretch/>
        </p:blipFill>
        <p:spPr>
          <a:xfrm>
            <a:off x="5745001" y="10"/>
            <a:ext cx="6446999" cy="685799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pic>
      <p:sp>
        <p:nvSpPr>
          <p:cNvPr id="12" name="Slide Number Placeholder 11">
            <a:extLst>
              <a:ext uri="{FF2B5EF4-FFF2-40B4-BE49-F238E27FC236}">
                <a16:creationId xmlns:a16="http://schemas.microsoft.com/office/drawing/2014/main" id="{429C35FF-7662-9575-EF45-2962922C33E2}"/>
              </a:ext>
            </a:extLst>
          </p:cNvPr>
          <p:cNvSpPr>
            <a:spLocks noGrp="1"/>
          </p:cNvSpPr>
          <p:nvPr>
            <p:ph type="sldNum" sz="quarter" idx="53"/>
          </p:nvPr>
        </p:nvSpPr>
        <p:spPr>
          <a:xfrm>
            <a:off x="11194169" y="6217920"/>
            <a:ext cx="458592" cy="365125"/>
          </a:xfrm>
        </p:spPr>
        <p:txBody>
          <a:bodyPr anchor="ctr">
            <a:normAutofit/>
          </a:bodyPr>
          <a:lstStyle/>
          <a:p>
            <a:pPr>
              <a:spcAft>
                <a:spcPts val="600"/>
              </a:spcAft>
            </a:pPr>
            <a:fld id="{47FEACEE-25B4-4A2D-B147-27296E36371D}" type="slidenum">
              <a:rPr lang="en-US" altLang="zh-CN" smtClean="0"/>
              <a:pPr>
                <a:spcAft>
                  <a:spcPts val="600"/>
                </a:spcAft>
              </a:pPr>
              <a:t>15</a:t>
            </a:fld>
            <a:endParaRPr lang="en-US" altLang="zh-CN"/>
          </a:p>
        </p:txBody>
      </p:sp>
    </p:spTree>
    <p:extLst>
      <p:ext uri="{BB962C8B-B14F-4D97-AF65-F5344CB8AC3E}">
        <p14:creationId xmlns:p14="http://schemas.microsoft.com/office/powerpoint/2010/main" val="706083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p:txBody>
          <a:bodyPr/>
          <a:lstStyle/>
          <a:p>
            <a:r>
              <a:rPr lang="en-CA" sz="3600" u="sng">
                <a:ea typeface="+mj-lt"/>
                <a:cs typeface="+mj-lt"/>
              </a:rPr>
              <a:t>Loudness vs. Energy</a:t>
            </a:r>
            <a:endParaRPr lang="en-US" sz="3600" u="sng"/>
          </a:p>
        </p:txBody>
      </p:sp>
      <p:sp>
        <p:nvSpPr>
          <p:cNvPr id="5" name="Slide Number Placeholder 4">
            <a:extLst>
              <a:ext uri="{FF2B5EF4-FFF2-40B4-BE49-F238E27FC236}">
                <a16:creationId xmlns:a16="http://schemas.microsoft.com/office/drawing/2014/main" id="{EFE20B9D-3E1B-ACAC-E328-901AE7E6D939}"/>
              </a:ext>
            </a:extLst>
          </p:cNvPr>
          <p:cNvSpPr>
            <a:spLocks noGrp="1"/>
          </p:cNvSpPr>
          <p:nvPr>
            <p:ph type="sldNum" sz="quarter" idx="29"/>
          </p:nvPr>
        </p:nvSpPr>
        <p:spPr/>
        <p:txBody>
          <a:bodyPr/>
          <a:lstStyle/>
          <a:p>
            <a:fld id="{47FEACEE-25B4-4A2D-B147-27296E36371D}" type="slidenum">
              <a:rPr lang="en-US" altLang="zh-CN" smtClean="0"/>
              <a:pPr/>
              <a:t>16</a:t>
            </a:fld>
            <a:endParaRPr lang="en-US" altLang="zh-CN"/>
          </a:p>
        </p:txBody>
      </p:sp>
      <p:pic>
        <p:nvPicPr>
          <p:cNvPr id="6" name="Picture 5" descr="A graph with blue dots and a red line&#10;&#10;Description automatically generated">
            <a:extLst>
              <a:ext uri="{FF2B5EF4-FFF2-40B4-BE49-F238E27FC236}">
                <a16:creationId xmlns:a16="http://schemas.microsoft.com/office/drawing/2014/main" id="{7FBA75D6-D364-523F-3335-AB708F88BC21}"/>
              </a:ext>
            </a:extLst>
          </p:cNvPr>
          <p:cNvPicPr>
            <a:picLocks noChangeAspect="1"/>
          </p:cNvPicPr>
          <p:nvPr/>
        </p:nvPicPr>
        <p:blipFill>
          <a:blip r:embed="rId3"/>
          <a:stretch>
            <a:fillRect/>
          </a:stretch>
        </p:blipFill>
        <p:spPr>
          <a:xfrm>
            <a:off x="5961627" y="1601634"/>
            <a:ext cx="6102502" cy="38947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7F217121-FC98-4D56-6564-C5C4E6E5EF14}"/>
              </a:ext>
            </a:extLst>
          </p:cNvPr>
          <p:cNvSpPr txBox="1"/>
          <p:nvPr/>
        </p:nvSpPr>
        <p:spPr>
          <a:xfrm>
            <a:off x="485058" y="1596570"/>
            <a:ext cx="5099282" cy="4739759"/>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200">
              <a:latin typeface="Consolas"/>
              <a:ea typeface="微软雅黑"/>
              <a:cs typeface="Posterama"/>
            </a:endParaRPr>
          </a:p>
          <a:p>
            <a:endParaRPr lang="en-US" sz="1200">
              <a:latin typeface="Consolas"/>
              <a:ea typeface="微软雅黑"/>
              <a:cs typeface="Posterama"/>
            </a:endParaRPr>
          </a:p>
          <a:p>
            <a:r>
              <a:rPr lang="en-US" sz="1600" b="1">
                <a:latin typeface="Consolas"/>
                <a:ea typeface="微软雅黑"/>
                <a:cs typeface="Posterama"/>
              </a:rPr>
              <a:t>Mean Squared Error:</a:t>
            </a:r>
            <a:r>
              <a:rPr lang="en-US" sz="1600">
                <a:latin typeface="Consolas"/>
                <a:ea typeface="微软雅黑"/>
                <a:cs typeface="Posterama"/>
              </a:rPr>
              <a:t> 8.644688709896869
</a:t>
            </a:r>
            <a:r>
              <a:rPr lang="en-US" sz="1600" b="1">
                <a:latin typeface="Consolas"/>
                <a:ea typeface="微软雅黑"/>
                <a:cs typeface="Posterama"/>
              </a:rPr>
              <a:t>R-squared:</a:t>
            </a:r>
            <a:r>
              <a:rPr lang="en-US" sz="1600">
                <a:latin typeface="Consolas"/>
                <a:ea typeface="微软雅黑"/>
                <a:cs typeface="Posterama"/>
              </a:rPr>
              <a:t> 0.4289246440255361</a:t>
            </a:r>
            <a:endParaRPr lang="en-US" sz="1600"/>
          </a:p>
          <a:p>
            <a:endParaRPr lang="en-US" sz="1200">
              <a:latin typeface="Consolas"/>
              <a:ea typeface="微软雅黑"/>
              <a:cs typeface="Posterama"/>
            </a:endParaRPr>
          </a:p>
          <a:p>
            <a:endParaRPr lang="en-US" sz="1200">
              <a:latin typeface="Consolas"/>
              <a:ea typeface="微软雅黑"/>
              <a:cs typeface="Posterama"/>
            </a:endParaRPr>
          </a:p>
          <a:p>
            <a:pPr marL="285750" indent="-285750">
              <a:buFont typeface="Arial"/>
              <a:buChar char="•"/>
            </a:pPr>
            <a:r>
              <a:rPr lang="en-US" sz="2000">
                <a:latin typeface="Times New Roman"/>
                <a:cs typeface="Times New Roman"/>
              </a:rPr>
              <a:t>The scatter figure illustrates the correlation between Loudness (y-axis) and Energy (x-axis) by fitting a line of linear regression to the data. </a:t>
            </a:r>
          </a:p>
          <a:p>
            <a:endParaRPr lang="en-US" sz="2000">
              <a:latin typeface="Times New Roman"/>
              <a:cs typeface="Times New Roman"/>
            </a:endParaRPr>
          </a:p>
          <a:p>
            <a:pPr marL="285750" indent="-285750">
              <a:buFont typeface="Arial"/>
              <a:buChar char="•"/>
            </a:pPr>
            <a:r>
              <a:rPr lang="en-US" sz="2000">
                <a:latin typeface="Times New Roman"/>
                <a:cs typeface="Times New Roman"/>
              </a:rPr>
              <a:t>The red line indicates the values predicted by the linear regression model, while the blue dots indicate the actual data points. </a:t>
            </a:r>
          </a:p>
          <a:p>
            <a:endParaRPr lang="en-CA"/>
          </a:p>
          <a:p>
            <a:endParaRPr lang="en-US" sz="1100">
              <a:latin typeface="Consolas"/>
              <a:ea typeface="微软雅黑"/>
              <a:cs typeface="Posterama"/>
            </a:endParaRPr>
          </a:p>
          <a:p>
            <a:endParaRPr lang="en-US" sz="1100">
              <a:latin typeface="Consolas"/>
              <a:ea typeface="微软雅黑"/>
              <a:cs typeface="Posterama"/>
            </a:endParaRPr>
          </a:p>
          <a:p>
            <a:endParaRPr lang="en-US" sz="1100">
              <a:latin typeface="Consolas"/>
              <a:ea typeface="微软雅黑"/>
              <a:cs typeface="Posterama"/>
            </a:endParaRPr>
          </a:p>
          <a:p>
            <a:endParaRPr lang="en-US" sz="1100">
              <a:latin typeface="Consolas"/>
              <a:ea typeface="微软雅黑"/>
              <a:cs typeface="Posterama"/>
            </a:endParaRPr>
          </a:p>
        </p:txBody>
      </p:sp>
    </p:spTree>
    <p:extLst>
      <p:ext uri="{BB962C8B-B14F-4D97-AF65-F5344CB8AC3E}">
        <p14:creationId xmlns:p14="http://schemas.microsoft.com/office/powerpoint/2010/main" val="1640288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581709" y="1170387"/>
            <a:ext cx="10848044" cy="5249874"/>
          </a:xfrm>
        </p:spPr>
        <p:txBody>
          <a:bodyPr/>
          <a:lstStyle/>
          <a:p>
            <a:pPr marL="342900" indent="-342900">
              <a:buFont typeface="Arial"/>
              <a:buChar char="•"/>
            </a:pPr>
            <a:r>
              <a:rPr lang="en-US" sz="2000">
                <a:latin typeface="Times New Roman"/>
                <a:cs typeface="Times New Roman"/>
              </a:rPr>
              <a:t>Positive Slope:</a:t>
            </a:r>
            <a:r>
              <a:rPr lang="en-US" sz="2000" b="0">
                <a:latin typeface="Times New Roman"/>
                <a:cs typeface="Times New Roman"/>
              </a:rPr>
              <a:t> The regression line's positive slope suggests that loudness and energy have a positive link. This implies that a song's tendency to get louder goes hand in hand with its energy. </a:t>
            </a:r>
            <a:br>
              <a:rPr lang="en-US" sz="2000" b="0">
                <a:latin typeface="Times New Roman"/>
                <a:cs typeface="Times New Roman"/>
              </a:rPr>
            </a:br>
            <a:endParaRPr lang="en-US" sz="2000"/>
          </a:p>
          <a:p>
            <a:pPr marL="285750" indent="-285750">
              <a:buFont typeface="Arial"/>
              <a:buChar char="•"/>
            </a:pPr>
            <a:r>
              <a:rPr lang="en-US" sz="2000">
                <a:latin typeface="Times New Roman"/>
                <a:cs typeface="Times New Roman"/>
              </a:rPr>
              <a:t>R-squared Value:</a:t>
            </a:r>
            <a:r>
              <a:rPr lang="en-US" sz="2000" b="0">
                <a:latin typeface="Times New Roman"/>
                <a:cs typeface="Times New Roman"/>
              </a:rPr>
              <a:t> The energy variable accounts for roughly 42.89% of the variance in loudness, with an R-squared value of 0.4289. This points to a moderate relationship, while energy has a significant influence on loudness, loudness is also influenced by other variables. </a:t>
            </a:r>
            <a:br>
              <a:rPr lang="en-US" sz="2000" b="0">
                <a:latin typeface="Times New Roman"/>
                <a:cs typeface="Times New Roman"/>
              </a:rPr>
            </a:br>
            <a:endParaRPr lang="en-US" sz="2000" b="0">
              <a:latin typeface="Times New Roman"/>
              <a:cs typeface="Times New Roman"/>
            </a:endParaRPr>
          </a:p>
          <a:p>
            <a:pPr marL="285750" indent="-285750">
              <a:buFont typeface="Arial"/>
              <a:buChar char="•"/>
            </a:pPr>
            <a:r>
              <a:rPr lang="en-US" sz="2000">
                <a:latin typeface="Times New Roman"/>
                <a:cs typeface="Times New Roman"/>
              </a:rPr>
              <a:t>Mean Squared Error (MSE): </a:t>
            </a:r>
            <a:r>
              <a:rPr lang="en-US" sz="2000" b="0">
                <a:latin typeface="Times New Roman"/>
                <a:cs typeface="Times New Roman"/>
              </a:rPr>
              <a:t>MSE is 8.644. This shows the average squared variance between the model-predicted Loudness values and the actual ones. </a:t>
            </a:r>
            <a:br>
              <a:rPr lang="en-US" sz="2000" b="0">
                <a:latin typeface="Times New Roman"/>
                <a:cs typeface="Times New Roman"/>
              </a:rPr>
            </a:br>
            <a:r>
              <a:rPr lang="en-US" sz="2000" b="0">
                <a:latin typeface="Times New Roman"/>
                <a:cs typeface="Times New Roman"/>
              </a:rPr>
              <a:t>Although the model is useful, it is not flawless, as indicated by the number, which represents the error margin in the model's predictions. </a:t>
            </a:r>
            <a:br>
              <a:rPr lang="en-US" sz="2000" b="0">
                <a:latin typeface="Times New Roman"/>
                <a:cs typeface="Times New Roman"/>
              </a:rPr>
            </a:br>
            <a:endParaRPr lang="en-US" sz="2000" b="0">
              <a:latin typeface="Times New Roman"/>
              <a:cs typeface="Times New Roman"/>
            </a:endParaRPr>
          </a:p>
          <a:p>
            <a:br>
              <a:rPr lang="en-US" sz="2000">
                <a:latin typeface="Times New Roman"/>
                <a:cs typeface="Times New Roman"/>
              </a:rPr>
            </a:br>
            <a:r>
              <a:rPr lang="en-US" sz="2000" u="sng">
                <a:latin typeface="Times New Roman"/>
                <a:cs typeface="Times New Roman"/>
              </a:rPr>
              <a:t>Summary</a:t>
            </a:r>
            <a:br>
              <a:rPr lang="en-US" sz="2000">
                <a:latin typeface="Times New Roman"/>
                <a:cs typeface="Times New Roman"/>
              </a:rPr>
            </a:br>
            <a:br>
              <a:rPr lang="en-US" sz="2000">
                <a:latin typeface="Times New Roman"/>
                <a:cs typeface="Times New Roman"/>
              </a:rPr>
            </a:br>
            <a:r>
              <a:rPr lang="en-US" sz="2000" b="0">
                <a:latin typeface="Times New Roman"/>
                <a:cs typeface="Times New Roman"/>
              </a:rPr>
              <a:t> The positive association suggests that louder music tends to be greater in energy. The moderate R-squared number indicates that additional factors are likely at work in addition to Energy, which is important in determining Loudness.</a:t>
            </a:r>
            <a:br>
              <a:rPr lang="en-US" sz="2000">
                <a:latin typeface="Times New Roman"/>
                <a:cs typeface="Times New Roman"/>
              </a:rPr>
            </a:br>
            <a:endParaRPr lang="en-US" sz="2000">
              <a:latin typeface="Times New Roman"/>
              <a:cs typeface="Times New Roman"/>
            </a:endParaRPr>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17</a:t>
            </a:fld>
            <a:endParaRPr lang="en-US" altLang="zh-CN"/>
          </a:p>
        </p:txBody>
      </p:sp>
    </p:spTree>
    <p:extLst>
      <p:ext uri="{BB962C8B-B14F-4D97-AF65-F5344CB8AC3E}">
        <p14:creationId xmlns:p14="http://schemas.microsoft.com/office/powerpoint/2010/main" val="12460212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p:txBody>
          <a:bodyPr vert="horz" lIns="91440" tIns="45720" rIns="91440" bIns="45720" rtlCol="0" anchor="t">
            <a:noAutofit/>
          </a:bodyPr>
          <a:lstStyle/>
          <a:p>
            <a:endParaRPr lang="en-US"/>
          </a:p>
          <a:p>
            <a:endParaRPr lang="en-US"/>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18</a:t>
            </a:fld>
            <a:endParaRPr lang="en-US" altLang="zh-CN" noProof="0"/>
          </a:p>
        </p:txBody>
      </p:sp>
      <p:pic>
        <p:nvPicPr>
          <p:cNvPr id="2" name="Picture 1" descr="A graph of a graph of energy&#10;&#10;Description automatically generated">
            <a:extLst>
              <a:ext uri="{FF2B5EF4-FFF2-40B4-BE49-F238E27FC236}">
                <a16:creationId xmlns:a16="http://schemas.microsoft.com/office/drawing/2014/main" id="{6C5DBDBA-E991-70DA-CA09-26C5DBD2133E}"/>
              </a:ext>
            </a:extLst>
          </p:cNvPr>
          <p:cNvPicPr>
            <a:picLocks noChangeAspect="1"/>
          </p:cNvPicPr>
          <p:nvPr/>
        </p:nvPicPr>
        <p:blipFill>
          <a:blip r:embed="rId3"/>
          <a:stretch>
            <a:fillRect/>
          </a:stretch>
        </p:blipFill>
        <p:spPr>
          <a:xfrm>
            <a:off x="270419" y="2179790"/>
            <a:ext cx="6379793" cy="41998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37AFB1C7-0555-DA1E-614A-02CA824E5BE3}"/>
              </a:ext>
            </a:extLst>
          </p:cNvPr>
          <p:cNvSpPr txBox="1"/>
          <p:nvPr/>
        </p:nvSpPr>
        <p:spPr>
          <a:xfrm>
            <a:off x="7052154" y="517742"/>
            <a:ext cx="459078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u="sng">
                <a:solidFill>
                  <a:schemeClr val="accent6"/>
                </a:solidFill>
                <a:latin typeface="+mj-lt"/>
                <a:ea typeface="+mj-lt"/>
                <a:cs typeface="+mj-lt"/>
              </a:rPr>
              <a:t>Energy vs. Acousticity</a:t>
            </a:r>
          </a:p>
        </p:txBody>
      </p:sp>
      <p:sp>
        <p:nvSpPr>
          <p:cNvPr id="8" name="TextBox 7">
            <a:extLst>
              <a:ext uri="{FF2B5EF4-FFF2-40B4-BE49-F238E27FC236}">
                <a16:creationId xmlns:a16="http://schemas.microsoft.com/office/drawing/2014/main" id="{5564B436-19A4-4C77-83F4-62B71852B270}"/>
              </a:ext>
            </a:extLst>
          </p:cNvPr>
          <p:cNvSpPr txBox="1"/>
          <p:nvPr/>
        </p:nvSpPr>
        <p:spPr>
          <a:xfrm>
            <a:off x="6789825" y="1325173"/>
            <a:ext cx="5099282" cy="4647426"/>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200">
              <a:latin typeface="Consolas"/>
              <a:ea typeface="微软雅黑"/>
              <a:cs typeface="Posterama"/>
            </a:endParaRPr>
          </a:p>
          <a:p>
            <a:endParaRPr lang="en-US" sz="1200">
              <a:latin typeface="Consolas"/>
              <a:ea typeface="微软雅黑"/>
              <a:cs typeface="Posterama"/>
            </a:endParaRPr>
          </a:p>
          <a:p>
            <a:r>
              <a:rPr lang="en-US" sz="1600" b="1">
                <a:latin typeface="Consolas"/>
                <a:ea typeface="微软雅黑"/>
                <a:cs typeface="Posterama"/>
              </a:rPr>
              <a:t>Mean Squared Error: </a:t>
            </a:r>
            <a:r>
              <a:rPr lang="en-US" sz="1600">
                <a:latin typeface="Consolas"/>
                <a:ea typeface="微软雅黑"/>
                <a:cs typeface="Posterama"/>
              </a:rPr>
              <a:t>0.03792047845066375</a:t>
            </a:r>
            <a:r>
              <a:rPr lang="en-US" sz="1600" b="1">
                <a:latin typeface="Consolas"/>
                <a:ea typeface="微软雅黑"/>
                <a:cs typeface="Posterama"/>
              </a:rPr>
              <a:t>
R-squared: </a:t>
            </a:r>
            <a:r>
              <a:rPr lang="en-US" sz="1600">
                <a:latin typeface="Consolas"/>
                <a:ea typeface="微软雅黑"/>
                <a:cs typeface="Posterama"/>
              </a:rPr>
              <a:t>0.4220319025028527</a:t>
            </a:r>
          </a:p>
          <a:p>
            <a:endParaRPr lang="en-US" sz="1200">
              <a:latin typeface="Consolas"/>
              <a:ea typeface="微软雅黑"/>
              <a:cs typeface="Posterama"/>
            </a:endParaRPr>
          </a:p>
          <a:p>
            <a:endParaRPr lang="en-US" sz="1200">
              <a:latin typeface="Consolas"/>
              <a:ea typeface="微软雅黑"/>
              <a:cs typeface="Posterama"/>
            </a:endParaRPr>
          </a:p>
          <a:p>
            <a:endParaRPr lang="en-US" sz="1200">
              <a:latin typeface="Consolas"/>
              <a:ea typeface="微软雅黑"/>
              <a:cs typeface="Posterama"/>
            </a:endParaRPr>
          </a:p>
          <a:p>
            <a:pPr marL="285750" indent="-285750">
              <a:buFont typeface="Arial"/>
              <a:buChar char="•"/>
            </a:pPr>
            <a:r>
              <a:rPr lang="en-US" sz="2000">
                <a:latin typeface="Times New Roman"/>
                <a:cs typeface="Times New Roman"/>
              </a:rPr>
              <a:t>The scatter plot depicts the correlation between Acousticness (y-axis) and Energy (x-axis) using a linear regression line. The analysis is done as follows.</a:t>
            </a:r>
          </a:p>
          <a:p>
            <a:endParaRPr lang="en-US" sz="2000">
              <a:latin typeface="Times New Roman"/>
              <a:cs typeface="Times New Roman"/>
            </a:endParaRPr>
          </a:p>
          <a:p>
            <a:pPr marL="285750" indent="-285750">
              <a:buFont typeface="Arial"/>
              <a:buChar char="•"/>
            </a:pPr>
            <a:r>
              <a:rPr lang="en-US" sz="2000">
                <a:latin typeface="Times New Roman"/>
                <a:cs typeface="Times New Roman"/>
              </a:rPr>
              <a:t>The red line indicates the values predicted by the linear regression model, while the green dots indicate the actual data points.</a:t>
            </a:r>
          </a:p>
          <a:p>
            <a:endParaRPr lang="en-US" sz="1100">
              <a:latin typeface="Consolas"/>
              <a:ea typeface="微软雅黑"/>
              <a:cs typeface="Posterama"/>
            </a:endParaRPr>
          </a:p>
          <a:p>
            <a:endParaRPr lang="en-US" sz="1100">
              <a:latin typeface="Consolas"/>
              <a:ea typeface="微软雅黑"/>
              <a:cs typeface="Posterama"/>
            </a:endParaRPr>
          </a:p>
          <a:p>
            <a:endParaRPr lang="en-US" sz="1100">
              <a:latin typeface="Consolas"/>
              <a:ea typeface="微软雅黑"/>
              <a:cs typeface="Posterama"/>
            </a:endParaRPr>
          </a:p>
          <a:p>
            <a:endParaRPr lang="en-US" sz="1100">
              <a:latin typeface="Consolas"/>
              <a:ea typeface="微软雅黑"/>
              <a:cs typeface="Posterama"/>
            </a:endParaRPr>
          </a:p>
        </p:txBody>
      </p:sp>
    </p:spTree>
    <p:extLst>
      <p:ext uri="{BB962C8B-B14F-4D97-AF65-F5344CB8AC3E}">
        <p14:creationId xmlns:p14="http://schemas.microsoft.com/office/powerpoint/2010/main" val="329559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A3F816F-E557-EF17-FA3D-67F4F647CA3C}"/>
              </a:ext>
            </a:extLst>
          </p:cNvPr>
          <p:cNvSpPr>
            <a:spLocks noGrp="1"/>
          </p:cNvSpPr>
          <p:nvPr>
            <p:ph type="sldNum" sz="quarter" idx="77"/>
          </p:nvPr>
        </p:nvSpPr>
        <p:spPr/>
        <p:txBody>
          <a:bodyPr/>
          <a:lstStyle/>
          <a:p>
            <a:fld id="{47FEACEE-25B4-4A2D-B147-27296E36371D}" type="slidenum">
              <a:rPr lang="en-US" altLang="zh-CN" smtClean="0"/>
              <a:pPr/>
              <a:t>19</a:t>
            </a:fld>
            <a:endParaRPr lang="en-US" altLang="zh-CN"/>
          </a:p>
        </p:txBody>
      </p:sp>
      <p:sp>
        <p:nvSpPr>
          <p:cNvPr id="63" name="TextBox 62">
            <a:extLst>
              <a:ext uri="{FF2B5EF4-FFF2-40B4-BE49-F238E27FC236}">
                <a16:creationId xmlns:a16="http://schemas.microsoft.com/office/drawing/2014/main" id="{5571C83B-C98D-6283-0C2A-84DF8309E949}"/>
              </a:ext>
            </a:extLst>
          </p:cNvPr>
          <p:cNvSpPr txBox="1"/>
          <p:nvPr/>
        </p:nvSpPr>
        <p:spPr>
          <a:xfrm>
            <a:off x="436536" y="552773"/>
            <a:ext cx="11318928" cy="62478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u="sng">
                <a:solidFill>
                  <a:schemeClr val="accent6"/>
                </a:solidFill>
                <a:latin typeface="Times New Roman"/>
                <a:ea typeface="+mj-ea"/>
                <a:cs typeface="Times New Roman"/>
              </a:rPr>
              <a:t>Interpretation</a:t>
            </a:r>
          </a:p>
          <a:p>
            <a:pPr marL="342900" indent="-342900">
              <a:buFont typeface="Arial"/>
              <a:buChar char="•"/>
            </a:pPr>
            <a:endParaRPr lang="en-US" sz="2000" b="1">
              <a:solidFill>
                <a:schemeClr val="accent6"/>
              </a:solidFill>
              <a:latin typeface="Times New Roman"/>
              <a:ea typeface="+mj-ea"/>
              <a:cs typeface="Times New Roman"/>
            </a:endParaRPr>
          </a:p>
          <a:p>
            <a:pPr marL="342900" indent="-342900">
              <a:buFont typeface="Arial"/>
              <a:buChar char="•"/>
            </a:pPr>
            <a:r>
              <a:rPr lang="en-US" sz="2000" b="1">
                <a:solidFill>
                  <a:schemeClr val="accent6"/>
                </a:solidFill>
                <a:latin typeface="Times New Roman"/>
                <a:ea typeface="+mj-ea"/>
                <a:cs typeface="Times New Roman"/>
              </a:rPr>
              <a:t>Positive Slope: </a:t>
            </a:r>
            <a:r>
              <a:rPr lang="en-US" sz="2000">
                <a:solidFill>
                  <a:schemeClr val="accent6"/>
                </a:solidFill>
                <a:latin typeface="Times New Roman"/>
                <a:ea typeface="+mj-ea"/>
                <a:cs typeface="Times New Roman"/>
              </a:rPr>
              <a:t>It can be observed that there is a negative association between </a:t>
            </a:r>
            <a:r>
              <a:rPr lang="en-US" sz="2000" err="1">
                <a:solidFill>
                  <a:schemeClr val="accent6"/>
                </a:solidFill>
                <a:latin typeface="Times New Roman"/>
                <a:ea typeface="+mj-ea"/>
                <a:cs typeface="Times New Roman"/>
              </a:rPr>
              <a:t>Acousticness</a:t>
            </a:r>
            <a:r>
              <a:rPr lang="en-US" sz="2000">
                <a:solidFill>
                  <a:schemeClr val="accent6"/>
                </a:solidFill>
                <a:latin typeface="Times New Roman"/>
                <a:ea typeface="+mj-ea"/>
                <a:cs typeface="Times New Roman"/>
              </a:rPr>
              <a:t> and Energy based on the regression line's negative slope. According to this, a song's acoustic qualities—such as its organic, raw sound—tend to deteriorate as its intensity rises.</a:t>
            </a:r>
            <a:endParaRPr lang="en-US">
              <a:solidFill>
                <a:schemeClr val="accent6"/>
              </a:solidFill>
              <a:ea typeface="+mj-ea"/>
            </a:endParaRPr>
          </a:p>
          <a:p>
            <a:pPr marL="342900" indent="-342900">
              <a:buFont typeface="Arial"/>
              <a:buChar char="•"/>
            </a:pPr>
            <a:endParaRPr lang="en-US" sz="2000">
              <a:solidFill>
                <a:schemeClr val="accent6"/>
              </a:solidFill>
              <a:latin typeface="Times New Roman"/>
              <a:ea typeface="+mj-ea"/>
              <a:cs typeface="Times New Roman"/>
            </a:endParaRPr>
          </a:p>
          <a:p>
            <a:pPr marL="342900" indent="-342900">
              <a:buFont typeface="Arial"/>
              <a:buChar char="•"/>
            </a:pPr>
            <a:r>
              <a:rPr lang="en-US" sz="2000" b="1">
                <a:solidFill>
                  <a:schemeClr val="accent6"/>
                </a:solidFill>
                <a:latin typeface="Times New Roman"/>
                <a:ea typeface="+mj-ea"/>
                <a:cs typeface="Times New Roman"/>
              </a:rPr>
              <a:t>R-squared Value: </a:t>
            </a:r>
            <a:r>
              <a:rPr lang="en-US" sz="2000">
                <a:solidFill>
                  <a:schemeClr val="accent6"/>
                </a:solidFill>
                <a:latin typeface="Times New Roman"/>
                <a:ea typeface="+mj-ea"/>
                <a:cs typeface="Times New Roman"/>
              </a:rPr>
              <a:t>Approximately 42.20% of the variance in </a:t>
            </a:r>
            <a:r>
              <a:rPr lang="en-US" sz="2000" err="1">
                <a:solidFill>
                  <a:schemeClr val="accent6"/>
                </a:solidFill>
                <a:latin typeface="Times New Roman"/>
                <a:ea typeface="+mj-ea"/>
                <a:cs typeface="Times New Roman"/>
              </a:rPr>
              <a:t>Acousticness</a:t>
            </a:r>
            <a:r>
              <a:rPr lang="en-US" sz="2000">
                <a:solidFill>
                  <a:schemeClr val="accent6"/>
                </a:solidFill>
                <a:latin typeface="Times New Roman"/>
                <a:ea typeface="+mj-ea"/>
                <a:cs typeface="Times New Roman"/>
              </a:rPr>
              <a:t> can be explained by the Energy variable, according to the R-squared value of 0.4220. Comparable to the plot of loudness vs. energy, this connection is similarly modest.</a:t>
            </a:r>
          </a:p>
          <a:p>
            <a:pPr marL="342900" indent="-342900">
              <a:buFont typeface="Arial"/>
              <a:buChar char="•"/>
            </a:pPr>
            <a:endParaRPr lang="en-US" sz="2000">
              <a:solidFill>
                <a:schemeClr val="accent6"/>
              </a:solidFill>
              <a:latin typeface="Times New Roman"/>
              <a:ea typeface="+mj-ea"/>
              <a:cs typeface="Times New Roman"/>
            </a:endParaRPr>
          </a:p>
          <a:p>
            <a:pPr marL="342900" indent="-342900">
              <a:buFont typeface="Arial"/>
              <a:buChar char="•"/>
            </a:pPr>
            <a:r>
              <a:rPr lang="en-US" sz="2000" b="1">
                <a:solidFill>
                  <a:schemeClr val="accent6"/>
                </a:solidFill>
                <a:latin typeface="Times New Roman"/>
                <a:ea typeface="+mj-ea"/>
                <a:cs typeface="Times New Roman"/>
              </a:rPr>
              <a:t>Mean Squared Error (MSE):</a:t>
            </a:r>
            <a:r>
              <a:rPr lang="en-US" sz="2000">
                <a:solidFill>
                  <a:schemeClr val="accent6"/>
                </a:solidFill>
                <a:latin typeface="Times New Roman"/>
                <a:ea typeface="+mj-ea"/>
                <a:cs typeface="Times New Roman"/>
              </a:rPr>
              <a:t> With an MSE of 0.0379, which is low, the model's average forecast accuracy is pretty close to the real </a:t>
            </a:r>
            <a:r>
              <a:rPr lang="en-US" sz="2000" err="1">
                <a:solidFill>
                  <a:schemeClr val="accent6"/>
                </a:solidFill>
                <a:latin typeface="Times New Roman"/>
                <a:ea typeface="+mj-ea"/>
                <a:cs typeface="Times New Roman"/>
              </a:rPr>
              <a:t>Acousticness</a:t>
            </a:r>
            <a:r>
              <a:rPr lang="en-US" sz="2000">
                <a:solidFill>
                  <a:schemeClr val="accent6"/>
                </a:solidFill>
                <a:latin typeface="Times New Roman"/>
                <a:ea typeface="+mj-ea"/>
                <a:cs typeface="Times New Roman"/>
              </a:rPr>
              <a:t> values.</a:t>
            </a:r>
            <a:endParaRPr lang="en-US">
              <a:solidFill>
                <a:schemeClr val="accent6"/>
              </a:solidFill>
              <a:ea typeface="+mj-ea"/>
            </a:endParaRPr>
          </a:p>
          <a:p>
            <a:endParaRPr lang="en-US" sz="2000">
              <a:solidFill>
                <a:schemeClr val="accent6"/>
              </a:solidFill>
              <a:latin typeface="Times New Roman"/>
              <a:ea typeface="+mj-ea"/>
              <a:cs typeface="Times New Roman"/>
            </a:endParaRPr>
          </a:p>
          <a:p>
            <a:r>
              <a:rPr lang="en-US" sz="2000" b="1" u="sng">
                <a:solidFill>
                  <a:schemeClr val="accent6"/>
                </a:solidFill>
                <a:latin typeface="Times New Roman"/>
                <a:ea typeface="+mj-ea"/>
                <a:cs typeface="Times New Roman"/>
              </a:rPr>
              <a:t>Summary </a:t>
            </a:r>
          </a:p>
          <a:p>
            <a:endParaRPr lang="en-US" sz="2000">
              <a:solidFill>
                <a:schemeClr val="accent6"/>
              </a:solidFill>
              <a:latin typeface="Times New Roman"/>
              <a:ea typeface="+mj-ea"/>
              <a:cs typeface="Times New Roman"/>
            </a:endParaRPr>
          </a:p>
          <a:p>
            <a:r>
              <a:rPr lang="en-US" sz="2000">
                <a:solidFill>
                  <a:schemeClr val="accent6"/>
                </a:solidFill>
                <a:latin typeface="Times New Roman"/>
                <a:ea typeface="+mj-ea"/>
                <a:cs typeface="Times New Roman"/>
              </a:rPr>
              <a:t>In conclusion, it appears that songs with more energy tend to be less acoustic due to the negative association, which might be explained by the fact that higher energy songs typically feature more processed or electronic sounds. Although there are additional elements that affect acoustic characteristics, the R-squared value indicates that energy plays a substantial role in defining </a:t>
            </a:r>
            <a:r>
              <a:rPr lang="en-US" sz="2000" err="1">
                <a:solidFill>
                  <a:schemeClr val="accent6"/>
                </a:solidFill>
                <a:latin typeface="Times New Roman"/>
                <a:ea typeface="+mj-ea"/>
                <a:cs typeface="Times New Roman"/>
              </a:rPr>
              <a:t>acousticness</a:t>
            </a:r>
            <a:r>
              <a:rPr lang="en-US" sz="2000">
                <a:solidFill>
                  <a:schemeClr val="accent6"/>
                </a:solidFill>
                <a:latin typeface="Times New Roman"/>
                <a:ea typeface="+mj-ea"/>
                <a:cs typeface="Times New Roman"/>
              </a:rPr>
              <a:t>.</a:t>
            </a:r>
          </a:p>
          <a:p>
            <a:endParaRPr lang="en-US" sz="2000">
              <a:solidFill>
                <a:schemeClr val="accent6"/>
              </a:solidFill>
              <a:latin typeface="Times New Roman"/>
              <a:ea typeface="+mj-ea"/>
              <a:cs typeface="Times New Roman"/>
            </a:endParaRPr>
          </a:p>
        </p:txBody>
      </p:sp>
    </p:spTree>
    <p:extLst>
      <p:ext uri="{BB962C8B-B14F-4D97-AF65-F5344CB8AC3E}">
        <p14:creationId xmlns:p14="http://schemas.microsoft.com/office/powerpoint/2010/main" val="3157109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a:xfrm>
            <a:off x="490160" y="3061607"/>
            <a:ext cx="3783673" cy="1740114"/>
          </a:xfrm>
        </p:spPr>
        <p:txBody>
          <a:bodyPr/>
          <a:lstStyle/>
          <a:p>
            <a:pPr algn="ctr"/>
            <a:r>
              <a:rPr lang="en-US" altLang="zh-CN" u="sng">
                <a:latin typeface="Times New Roman"/>
                <a:cs typeface="Times New Roman"/>
              </a:rPr>
              <a:t>TABLE </a:t>
            </a:r>
            <a:br>
              <a:rPr lang="en-US" altLang="zh-CN" u="sng">
                <a:latin typeface="Times New Roman"/>
                <a:cs typeface="Times New Roman"/>
              </a:rPr>
            </a:br>
            <a:r>
              <a:rPr lang="en-US" altLang="zh-CN" u="sng">
                <a:latin typeface="Times New Roman"/>
                <a:cs typeface="Times New Roman"/>
              </a:rPr>
              <a:t>OF </a:t>
            </a:r>
            <a:br>
              <a:rPr lang="en-US" altLang="zh-CN" u="sng">
                <a:latin typeface="Times New Roman"/>
                <a:cs typeface="Times New Roman"/>
              </a:rPr>
            </a:br>
            <a:r>
              <a:rPr lang="en-US" altLang="zh-CN" u="sng">
                <a:latin typeface="Times New Roman"/>
                <a:cs typeface="Times New Roman"/>
              </a:rPr>
              <a:t>CONTENT</a:t>
            </a:r>
            <a:endParaRPr lang="en-US"/>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a:latin typeface="Abadi"/>
              </a:rPr>
              <a:t>Introduction &amp; Problem Statement</a:t>
            </a:r>
            <a:endParaRPr lang="en-US"/>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a:latin typeface="Abadi"/>
              </a:rPr>
              <a:t>Data Pre-Processing</a:t>
            </a:r>
            <a:endParaRPr lang="en-US"/>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a:latin typeface="Abadi"/>
              </a:rPr>
              <a:t>Exploratory Data Analysis</a:t>
            </a:r>
            <a:endParaRPr lang="en-US"/>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a:latin typeface="Abadi"/>
              </a:rPr>
              <a:t>Data Visualization</a:t>
            </a:r>
            <a:endParaRPr lang="en-US"/>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a:latin typeface="Abadi"/>
              </a:rPr>
              <a:t>Predictive Model &amp; Discussion / Analysis</a:t>
            </a:r>
            <a:endParaRPr lang="en-US"/>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solidFill>
                  <a:schemeClr val="bg1"/>
                </a:solidFill>
                <a:effectLst/>
                <a:uLnTx/>
                <a:uFillTx/>
              </a:rPr>
              <a:t>Presentation Title</a:t>
            </a:r>
          </a:p>
        </p:txBody>
      </p:sp>
      <p:sp>
        <p:nvSpPr>
          <p:cNvPr id="8" name="Footer Placeholder 7">
            <a:extLst>
              <a:ext uri="{FF2B5EF4-FFF2-40B4-BE49-F238E27FC236}">
                <a16:creationId xmlns:a16="http://schemas.microsoft.com/office/drawing/2014/main" id="{D36D0CF6-7418-9349-F7A8-045EA96B2D03}"/>
              </a:ext>
            </a:extLst>
          </p:cNvPr>
          <p:cNvSpPr>
            <a:spLocks noGrp="1"/>
          </p:cNvSpPr>
          <p:nvPr>
            <p:ph type="ftr" sz="quarter" idx="33"/>
          </p:nvPr>
        </p:nvSpPr>
        <p:spPr/>
        <p:txBody>
          <a:bodyPr/>
          <a:lstStyle/>
          <a:p>
            <a:r>
              <a:rPr lang="en-US"/>
              <a:t>Final Project-Data </a:t>
            </a:r>
            <a:r>
              <a:rPr lang="en-US" err="1"/>
              <a:t>Visualisation</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2</a:t>
            </a:fld>
            <a:endParaRPr lang="en-US" altLang="zh-CN"/>
          </a:p>
        </p:txBody>
      </p:sp>
    </p:spTree>
    <p:extLst>
      <p:ext uri="{BB962C8B-B14F-4D97-AF65-F5344CB8AC3E}">
        <p14:creationId xmlns:p14="http://schemas.microsoft.com/office/powerpoint/2010/main" val="2775535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249"/>
                                          </p:stCondLst>
                                        </p:cTn>
                                        <p:tgtEl>
                                          <p:spTgt spid="1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249"/>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Effect transition="in" filter="fade">
                                      <p:cBhvr>
                                        <p:cTn id="19" dur="250"/>
                                        <p:tgtEl>
                                          <p:spTgt spid="18">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xEl>
                                              <p:pRg st="0" end="0"/>
                                            </p:txEl>
                                          </p:spTgt>
                                        </p:tgtEl>
                                        <p:attrNameLst>
                                          <p:attrName>style.visibility</p:attrName>
                                        </p:attrNameLst>
                                      </p:cBhvr>
                                      <p:to>
                                        <p:strVal val="visible"/>
                                      </p:to>
                                    </p:set>
                                    <p:animEffect transition="in" filter="fade">
                                      <p:cBhvr>
                                        <p:cTn id="24" dur="250"/>
                                        <p:tgtEl>
                                          <p:spTgt spid="22">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4">
                                            <p:txEl>
                                              <p:pRg st="0" end="0"/>
                                            </p:txEl>
                                          </p:spTgt>
                                        </p:tgtEl>
                                        <p:attrNameLst>
                                          <p:attrName>style.visibility</p:attrName>
                                        </p:attrNameLst>
                                      </p:cBhvr>
                                      <p:to>
                                        <p:strVal val="visible"/>
                                      </p:to>
                                    </p:set>
                                    <p:animEffect transition="in" filter="fade">
                                      <p:cBhvr>
                                        <p:cTn id="29" dur="25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6" grpId="0" build="p"/>
      <p:bldP spid="9" grpId="0" build="p"/>
      <p:bldP spid="18" grpId="0" build="p"/>
      <p:bldP spid="22" grpId="0" build="p"/>
      <p:bldP spid="2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710C891-EFB4-8AF6-5489-EAE46F7DE189}"/>
              </a:ext>
            </a:extLst>
          </p:cNvPr>
          <p:cNvSpPr>
            <a:spLocks noGrp="1"/>
          </p:cNvSpPr>
          <p:nvPr>
            <p:ph type="title"/>
          </p:nvPr>
        </p:nvSpPr>
        <p:spPr>
          <a:xfrm>
            <a:off x="-1905" y="2775385"/>
            <a:ext cx="5931353" cy="1325563"/>
          </a:xfrm>
        </p:spPr>
        <p:txBody>
          <a:bodyPr anchor="ctr">
            <a:normAutofit/>
          </a:bodyPr>
          <a:lstStyle/>
          <a:p>
            <a:pPr algn="ctr"/>
            <a:r>
              <a:rPr lang="en-US" sz="4000" u="sng"/>
              <a:t>ANALYSIS &amp; RECOMMENDATION</a:t>
            </a:r>
            <a:endParaRPr lang="en-US" sz="4000"/>
          </a:p>
        </p:txBody>
      </p:sp>
      <p:pic>
        <p:nvPicPr>
          <p:cNvPr id="18" name="Picture 17" descr="Magnifying glass showing decling performance">
            <a:extLst>
              <a:ext uri="{FF2B5EF4-FFF2-40B4-BE49-F238E27FC236}">
                <a16:creationId xmlns:a16="http://schemas.microsoft.com/office/drawing/2014/main" id="{928765D0-A34F-EA26-E9AD-16793E73EF75}"/>
              </a:ext>
            </a:extLst>
          </p:cNvPr>
          <p:cNvPicPr>
            <a:picLocks noChangeAspect="1"/>
          </p:cNvPicPr>
          <p:nvPr/>
        </p:nvPicPr>
        <p:blipFill>
          <a:blip r:embed="rId2"/>
          <a:srcRect l="20641" r="16701" b="-3"/>
          <a:stretch/>
        </p:blipFill>
        <p:spPr>
          <a:xfrm>
            <a:off x="5745001" y="10"/>
            <a:ext cx="6446999" cy="685799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pic>
      <p:sp>
        <p:nvSpPr>
          <p:cNvPr id="5" name="Slide Number Placeholder 4">
            <a:extLst>
              <a:ext uri="{FF2B5EF4-FFF2-40B4-BE49-F238E27FC236}">
                <a16:creationId xmlns:a16="http://schemas.microsoft.com/office/drawing/2014/main" id="{4E3419DA-17B5-5A32-90CC-529DB6FAB041}"/>
              </a:ext>
            </a:extLst>
          </p:cNvPr>
          <p:cNvSpPr>
            <a:spLocks noGrp="1"/>
          </p:cNvSpPr>
          <p:nvPr>
            <p:ph type="sldNum" sz="quarter" idx="53"/>
          </p:nvPr>
        </p:nvSpPr>
        <p:spPr>
          <a:xfrm>
            <a:off x="11194169" y="6217920"/>
            <a:ext cx="458592" cy="365125"/>
          </a:xfrm>
        </p:spPr>
        <p:txBody>
          <a:bodyPr anchor="ctr">
            <a:normAutofit/>
          </a:bodyPr>
          <a:lstStyle/>
          <a:p>
            <a:pPr>
              <a:spcAft>
                <a:spcPts val="600"/>
              </a:spcAft>
            </a:pPr>
            <a:fld id="{47FEACEE-25B4-4A2D-B147-27296E36371D}" type="slidenum">
              <a:rPr lang="en-US" altLang="zh-CN" noProof="0" smtClean="0"/>
              <a:pPr>
                <a:spcAft>
                  <a:spcPts val="600"/>
                </a:spcAft>
              </a:pPr>
              <a:t>20</a:t>
            </a:fld>
            <a:endParaRPr lang="en-US" altLang="zh-CN" noProof="0"/>
          </a:p>
        </p:txBody>
      </p:sp>
    </p:spTree>
    <p:extLst>
      <p:ext uri="{BB962C8B-B14F-4D97-AF65-F5344CB8AC3E}">
        <p14:creationId xmlns:p14="http://schemas.microsoft.com/office/powerpoint/2010/main" val="19272798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58D9DED-0D81-19D6-DF40-E6B4B5BFEF9E}"/>
              </a:ext>
            </a:extLst>
          </p:cNvPr>
          <p:cNvSpPr>
            <a:spLocks noGrp="1"/>
          </p:cNvSpPr>
          <p:nvPr>
            <p:ph type="sldNum" sz="quarter" idx="63"/>
          </p:nvPr>
        </p:nvSpPr>
        <p:spPr/>
        <p:txBody>
          <a:bodyPr/>
          <a:lstStyle/>
          <a:p>
            <a:fld id="{47FEACEE-25B4-4A2D-B147-27296E36371D}" type="slidenum">
              <a:rPr lang="en-US" altLang="zh-CN" smtClean="0"/>
              <a:pPr/>
              <a:t>21</a:t>
            </a:fld>
            <a:endParaRPr lang="en-US" altLang="zh-CN"/>
          </a:p>
        </p:txBody>
      </p:sp>
      <p:sp>
        <p:nvSpPr>
          <p:cNvPr id="49" name="TextBox 48">
            <a:extLst>
              <a:ext uri="{FF2B5EF4-FFF2-40B4-BE49-F238E27FC236}">
                <a16:creationId xmlns:a16="http://schemas.microsoft.com/office/drawing/2014/main" id="{695FA8CC-CE05-18AA-848D-9652A96E9E91}"/>
              </a:ext>
            </a:extLst>
          </p:cNvPr>
          <p:cNvSpPr txBox="1"/>
          <p:nvPr/>
        </p:nvSpPr>
        <p:spPr>
          <a:xfrm>
            <a:off x="364612" y="312861"/>
            <a:ext cx="11473304" cy="65248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br>
              <a:rPr lang="en-US" sz="2000">
                <a:latin typeface="Times New Roman"/>
              </a:rPr>
            </a:br>
            <a:r>
              <a:rPr lang="en-US" sz="2000" b="1">
                <a:latin typeface="Times New Roman"/>
                <a:cs typeface="Times New Roman"/>
              </a:rPr>
              <a:t>1. Mode Distribution</a:t>
            </a:r>
            <a:r>
              <a:rPr lang="en-US" sz="2000">
                <a:latin typeface="Times New Roman"/>
                <a:cs typeface="Times New Roman"/>
              </a:rPr>
              <a:t>: The majority of songs (65.5%) are in a major mode, indicating a taste for upbeat and more happier music. </a:t>
            </a:r>
            <a:br>
              <a:rPr lang="en-US" sz="2000">
                <a:latin typeface="Times New Roman"/>
              </a:rPr>
            </a:br>
            <a:r>
              <a:rPr lang="en-US" sz="2000" b="1">
                <a:latin typeface="Times New Roman"/>
                <a:cs typeface="Times New Roman"/>
              </a:rPr>
              <a:t>Recommendation :</a:t>
            </a:r>
            <a:r>
              <a:rPr lang="en-US" sz="2000">
                <a:latin typeface="Times New Roman"/>
                <a:cs typeface="Times New Roman"/>
              </a:rPr>
              <a:t> Use minor mode for more contemplative or emotional themes; concentrate on major mode songs for upbeat content.</a:t>
            </a:r>
            <a:br>
              <a:rPr lang="en-US" sz="2000">
                <a:latin typeface="Times New Roman"/>
              </a:rPr>
            </a:br>
            <a:br>
              <a:rPr lang="en-US" sz="2000">
                <a:latin typeface="Times New Roman"/>
              </a:rPr>
            </a:br>
            <a:r>
              <a:rPr lang="en-US" sz="2000" b="1">
                <a:latin typeface="Times New Roman"/>
                <a:cs typeface="Times New Roman"/>
              </a:rPr>
              <a:t>2. Tempo Trends: </a:t>
            </a:r>
            <a:r>
              <a:rPr lang="en-US" sz="2000">
                <a:latin typeface="Times New Roman"/>
                <a:cs typeface="Times New Roman"/>
              </a:rPr>
              <a:t>Songs' energy is affected by alterations in tempo. It is advised to match the pace to the goal of the campaign</a:t>
            </a:r>
            <a:br>
              <a:rPr lang="en-US" sz="2000">
                <a:latin typeface="Times New Roman"/>
              </a:rPr>
            </a:br>
            <a:r>
              <a:rPr lang="en-US" sz="2000" b="1">
                <a:latin typeface="Times New Roman"/>
                <a:cs typeface="Times New Roman"/>
              </a:rPr>
              <a:t>Recommedation: </a:t>
            </a:r>
            <a:r>
              <a:rPr lang="en-US" sz="2000">
                <a:latin typeface="Times New Roman"/>
                <a:cs typeface="Times New Roman"/>
              </a:rPr>
              <a:t>slower tempos for thoughtful branding, quicker tempos for enthusiastic advertisements. </a:t>
            </a:r>
            <a:br>
              <a:rPr lang="en-US" sz="2000">
                <a:latin typeface="Times New Roman"/>
              </a:rPr>
            </a:br>
            <a:br>
              <a:rPr lang="en-US" sz="2000">
                <a:latin typeface="Times New Roman"/>
              </a:rPr>
            </a:br>
            <a:r>
              <a:rPr lang="en-US" sz="2000" b="1">
                <a:latin typeface="Times New Roman"/>
                <a:cs typeface="Times New Roman"/>
              </a:rPr>
              <a:t>3. Danceability vs. Valence:</a:t>
            </a:r>
            <a:r>
              <a:rPr lang="en-US" sz="2000">
                <a:latin typeface="Times New Roman"/>
                <a:cs typeface="Times New Roman"/>
              </a:rPr>
              <a:t> Dancing can occur in songs with different degrees of positivity. </a:t>
            </a:r>
            <a:br>
              <a:rPr lang="en-US" sz="2000">
                <a:latin typeface="Times New Roman"/>
              </a:rPr>
            </a:br>
            <a:r>
              <a:rPr lang="en-US" sz="2000" b="1">
                <a:latin typeface="Times New Roman"/>
                <a:cs typeface="Times New Roman"/>
              </a:rPr>
              <a:t>Recommendation:</a:t>
            </a:r>
            <a:r>
              <a:rPr lang="en-US" sz="2000">
                <a:latin typeface="Times New Roman"/>
                <a:cs typeface="Times New Roman"/>
              </a:rPr>
              <a:t> Choose tracks that have a balance between danceability and suitable valence levels for maximum participation. </a:t>
            </a:r>
          </a:p>
          <a:p>
            <a:endParaRPr lang="en-US" sz="2000">
              <a:latin typeface="Times New Roman"/>
              <a:cs typeface="Times New Roman"/>
            </a:endParaRPr>
          </a:p>
          <a:p>
            <a:r>
              <a:rPr lang="en-US" sz="2000" b="1">
                <a:latin typeface="Times New Roman"/>
                <a:cs typeface="Times New Roman"/>
              </a:rPr>
              <a:t>4. Loudness Trends:</a:t>
            </a:r>
            <a:r>
              <a:rPr lang="en-US" sz="2000">
                <a:latin typeface="Times New Roman"/>
                <a:cs typeface="Times New Roman"/>
              </a:rPr>
              <a:t> Loudness varies by release year, which has an impact on the listening experience. </a:t>
            </a:r>
          </a:p>
          <a:p>
            <a:r>
              <a:rPr lang="en-US" sz="2000" b="1">
                <a:latin typeface="Times New Roman"/>
                <a:cs typeface="Times New Roman"/>
              </a:rPr>
              <a:t>Recommendation: </a:t>
            </a:r>
            <a:r>
              <a:rPr lang="en-US" sz="2000">
                <a:latin typeface="Times New Roman"/>
                <a:cs typeface="Times New Roman"/>
              </a:rPr>
              <a:t>It's advised to standardize volume levels between songs to create a unified sound design. </a:t>
            </a:r>
          </a:p>
          <a:p>
            <a:endParaRPr lang="en-US" sz="2000">
              <a:latin typeface="Times New Roman"/>
              <a:cs typeface="Times New Roman"/>
            </a:endParaRPr>
          </a:p>
          <a:p>
            <a:r>
              <a:rPr lang="en-US" sz="2000" b="1">
                <a:latin typeface="Times New Roman"/>
                <a:cs typeface="Times New Roman"/>
              </a:rPr>
              <a:t>5. Popularity Distribution:</a:t>
            </a:r>
            <a:r>
              <a:rPr lang="en-US" sz="2000">
                <a:latin typeface="Times New Roman"/>
                <a:cs typeface="Times New Roman"/>
              </a:rPr>
              <a:t> To appeal to a wide audience, concentrate on songs that are in the peak popularity area, but mix in a few lesser-known songs for diversity.</a:t>
            </a:r>
            <a:br>
              <a:rPr lang="en-US" sz="2000">
                <a:latin typeface="Times New Roman"/>
              </a:rPr>
            </a:br>
            <a:endParaRPr lang="en-US" sz="2000">
              <a:latin typeface="Times New Roman"/>
              <a:cs typeface="Times New Roman"/>
            </a:endParaRPr>
          </a:p>
          <a:p>
            <a:endParaRPr lang="en-US"/>
          </a:p>
        </p:txBody>
      </p:sp>
    </p:spTree>
    <p:extLst>
      <p:ext uri="{BB962C8B-B14F-4D97-AF65-F5344CB8AC3E}">
        <p14:creationId xmlns:p14="http://schemas.microsoft.com/office/powerpoint/2010/main" val="25171403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sz="4800"/>
              <a:t>THANK YOU! </a:t>
            </a:r>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p:pic>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a14="http://schemas.microsoft.com/office/drawing/2010/main"/>
              </a:ext>
            </a:extLst>
          </a:blip>
          <a:srcRect/>
          <a:stretch/>
        </p:blipFill>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a:stretch/>
        </p:blipFill>
        <p:spPr/>
      </p:pic>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249"/>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83751" y="315157"/>
            <a:ext cx="5117162" cy="1325563"/>
          </a:xfrm>
        </p:spPr>
        <p:txBody>
          <a:bodyPr/>
          <a:lstStyle/>
          <a:p>
            <a:r>
              <a:rPr lang="en-US" altLang="zh-CN" sz="3200" u="sng">
                <a:latin typeface="Times New Roman"/>
                <a:cs typeface="Times New Roman"/>
              </a:rPr>
              <a:t>INTRODUCTION &amp; PROBLEM STATEMENT</a:t>
            </a:r>
            <a:endParaRPr lang="en-US" sz="3200" b="0" u="sng">
              <a:latin typeface="Times New Roman"/>
              <a:cs typeface="Times New Roman"/>
            </a:endParaRP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475955" y="1844311"/>
            <a:ext cx="4910122" cy="3277971"/>
          </a:xfrm>
        </p:spPr>
        <p:txBody>
          <a:bodyPr vert="horz" lIns="91440" tIns="45720" rIns="91440" bIns="45720" rtlCol="0" anchor="t">
            <a:noAutofit/>
          </a:bodyPr>
          <a:lstStyle/>
          <a:p>
            <a:r>
              <a:rPr lang="en-US" sz="2000" dirty="0">
                <a:latin typeface="Times New Roman"/>
                <a:cs typeface="Times New Roman"/>
              </a:rPr>
              <a:t> </a:t>
            </a:r>
            <a:r>
              <a:rPr lang="en-US" sz="2000">
                <a:solidFill>
                  <a:schemeClr val="tx1"/>
                </a:solidFill>
                <a:latin typeface="Times New Roman"/>
                <a:ea typeface="+mn-lt"/>
                <a:cs typeface="+mn-lt"/>
              </a:rPr>
              <a:t>We have selected a dataset from the music industry, it it comprises 980 classic hits from the 1990s, featuring 536 different artists.  that focuses on danceability, energy, and loudness to examine the ways in which these factors influence a song's attractiveness. </a:t>
            </a:r>
            <a:endParaRPr lang="en-US" sz="2000">
              <a:solidFill>
                <a:schemeClr val="tx1"/>
              </a:solidFill>
              <a:latin typeface="Times New Roman"/>
              <a:ea typeface="+mn-lt"/>
              <a:cs typeface="Times New Roman"/>
            </a:endParaRPr>
          </a:p>
          <a:p>
            <a:endParaRPr lang="en-US" sz="2000">
              <a:solidFill>
                <a:schemeClr val="tx1"/>
              </a:solidFill>
              <a:latin typeface="Times New Roman"/>
              <a:ea typeface="+mn-lt"/>
              <a:cs typeface="+mn-lt"/>
            </a:endParaRPr>
          </a:p>
          <a:p>
            <a:r>
              <a:rPr lang="en-US" sz="2000">
                <a:solidFill>
                  <a:schemeClr val="tx1"/>
                </a:solidFill>
                <a:latin typeface="Times New Roman"/>
                <a:ea typeface="+mn-lt"/>
                <a:cs typeface="+mn-lt"/>
              </a:rPr>
              <a:t>To identify trends that can assist producers and musicians in creating music that resonates with listeners, we combine our passion for music with statistical analysis.</a:t>
            </a:r>
            <a:endParaRPr lang="en-US" sz="2000">
              <a:solidFill>
                <a:schemeClr val="tx1"/>
              </a:solidFill>
              <a:latin typeface="Times New Roman"/>
              <a:cs typeface="Times New Roman"/>
            </a:endParaRPr>
          </a:p>
          <a:p>
            <a:endParaRPr lang="en-US"/>
          </a:p>
          <a:p>
            <a:endParaRPr lang="en-US"/>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p:txBody>
          <a:bodyPr/>
          <a:lstStyle/>
          <a:p>
            <a:r>
              <a:rPr lang="en-US">
                <a:ea typeface="+mn-lt"/>
                <a:cs typeface="+mn-lt"/>
              </a:rPr>
              <a:t>Final Project-Data Visualisation</a:t>
            </a:r>
            <a:endParaRPr lang="en-US"/>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3" cstate="print">
            <a:extLst>
              <a:ext uri="{28A0092B-C50C-407E-A947-70E740481C1C}">
                <a14:useLocalDpi xmlns:a14="http://schemas.microsoft.com/office/drawing/2010/main"/>
              </a:ext>
            </a:extLst>
          </a:blip>
          <a:srcRect/>
          <a:stretch/>
        </p:blipFill>
        <p:spPr>
          <a:xfrm>
            <a:off x="6596648" y="0"/>
            <a:ext cx="5057470" cy="5378824"/>
          </a:xfrm>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3</a:t>
            </a:fld>
            <a:endParaRPr lang="en-US" altLang="zh-CN"/>
          </a:p>
        </p:txBody>
      </p:sp>
    </p:spTree>
    <p:extLst>
      <p:ext uri="{BB962C8B-B14F-4D97-AF65-F5344CB8AC3E}">
        <p14:creationId xmlns:p14="http://schemas.microsoft.com/office/powerpoint/2010/main" val="77554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24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345568" y="268461"/>
            <a:ext cx="5953982" cy="1733710"/>
          </a:xfrm>
        </p:spPr>
        <p:txBody>
          <a:bodyPr/>
          <a:lstStyle/>
          <a:p>
            <a:r>
              <a:rPr lang="en-US" sz="3200" u="sng">
                <a:latin typeface="Times New Roman"/>
                <a:cs typeface="Times New Roman"/>
              </a:rPr>
              <a:t>DATA</a:t>
            </a:r>
            <a:r>
              <a:rPr lang="en-US" sz="3200" u="sng">
                <a:latin typeface="Times New Roman"/>
                <a:ea typeface="+mj-lt"/>
                <a:cs typeface="Times New Roman"/>
              </a:rPr>
              <a:t> PRE-PROCESSING</a:t>
            </a:r>
          </a:p>
          <a:p>
            <a:endParaRPr lang="en-US" dirty="0"/>
          </a:p>
        </p:txBody>
      </p:sp>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p:txBody>
          <a:bodyPr vert="horz" lIns="91440" tIns="45720" rIns="91440" bIns="45720" rtlCol="0" anchor="t">
            <a:noAutofit/>
          </a:bodyPr>
          <a:lstStyle/>
          <a:p>
            <a:endParaRPr lang="en-US"/>
          </a:p>
          <a:p>
            <a:endParaRPr lang="en-US"/>
          </a:p>
        </p:txBody>
      </p:sp>
      <p:pic>
        <p:nvPicPr>
          <p:cNvPr id="2" name="Picture 1" descr="A close up of a computer code&#10;&#10;Description automatically generated">
            <a:extLst>
              <a:ext uri="{FF2B5EF4-FFF2-40B4-BE49-F238E27FC236}">
                <a16:creationId xmlns:a16="http://schemas.microsoft.com/office/drawing/2014/main" id="{096F997E-DB17-B909-E9C3-99F45111595C}"/>
              </a:ext>
            </a:extLst>
          </p:cNvPr>
          <p:cNvPicPr>
            <a:picLocks noChangeAspect="1"/>
          </p:cNvPicPr>
          <p:nvPr/>
        </p:nvPicPr>
        <p:blipFill>
          <a:blip r:embed="rId3"/>
          <a:stretch>
            <a:fillRect/>
          </a:stretch>
        </p:blipFill>
        <p:spPr>
          <a:xfrm>
            <a:off x="6222144" y="2911138"/>
            <a:ext cx="5586171" cy="876945"/>
          </a:xfrm>
          <a:prstGeom prst="rect">
            <a:avLst/>
          </a:prstGeom>
        </p:spPr>
      </p:pic>
      <p:pic>
        <p:nvPicPr>
          <p:cNvPr id="4" name="Picture 3" descr="A screenshot of a computer code&#10;&#10;Description automatically generated">
            <a:extLst>
              <a:ext uri="{FF2B5EF4-FFF2-40B4-BE49-F238E27FC236}">
                <a16:creationId xmlns:a16="http://schemas.microsoft.com/office/drawing/2014/main" id="{D4D94FC5-E17E-E9C5-A99E-D392C7E29CBD}"/>
              </a:ext>
            </a:extLst>
          </p:cNvPr>
          <p:cNvPicPr>
            <a:picLocks noChangeAspect="1"/>
          </p:cNvPicPr>
          <p:nvPr/>
        </p:nvPicPr>
        <p:blipFill>
          <a:blip r:embed="rId4"/>
          <a:stretch>
            <a:fillRect/>
          </a:stretch>
        </p:blipFill>
        <p:spPr>
          <a:xfrm>
            <a:off x="307868" y="2908273"/>
            <a:ext cx="5054062" cy="1609725"/>
          </a:xfrm>
          <a:prstGeom prst="rect">
            <a:avLst/>
          </a:prstGeom>
        </p:spPr>
      </p:pic>
      <p:pic>
        <p:nvPicPr>
          <p:cNvPr id="5" name="Picture 4" descr="A screenshot of a computer code&#10;&#10;Description automatically generated">
            <a:extLst>
              <a:ext uri="{FF2B5EF4-FFF2-40B4-BE49-F238E27FC236}">
                <a16:creationId xmlns:a16="http://schemas.microsoft.com/office/drawing/2014/main" id="{E853C031-62BF-C82E-A95B-D7D581D7B990}"/>
              </a:ext>
            </a:extLst>
          </p:cNvPr>
          <p:cNvPicPr>
            <a:picLocks noChangeAspect="1"/>
          </p:cNvPicPr>
          <p:nvPr/>
        </p:nvPicPr>
        <p:blipFill>
          <a:blip r:embed="rId5"/>
          <a:stretch>
            <a:fillRect/>
          </a:stretch>
        </p:blipFill>
        <p:spPr>
          <a:xfrm>
            <a:off x="305768" y="4677988"/>
            <a:ext cx="8713277" cy="1751147"/>
          </a:xfrm>
          <a:prstGeom prst="rect">
            <a:avLst/>
          </a:prstGeom>
        </p:spPr>
      </p:pic>
      <p:pic>
        <p:nvPicPr>
          <p:cNvPr id="6" name="Picture 5" descr="A white background with black text&#10;&#10;Description automatically generated">
            <a:extLst>
              <a:ext uri="{FF2B5EF4-FFF2-40B4-BE49-F238E27FC236}">
                <a16:creationId xmlns:a16="http://schemas.microsoft.com/office/drawing/2014/main" id="{4A2B4599-2597-314B-C10C-D9AD9803D755}"/>
              </a:ext>
            </a:extLst>
          </p:cNvPr>
          <p:cNvPicPr>
            <a:picLocks noChangeAspect="1"/>
          </p:cNvPicPr>
          <p:nvPr/>
        </p:nvPicPr>
        <p:blipFill>
          <a:blip r:embed="rId6"/>
          <a:stretch>
            <a:fillRect/>
          </a:stretch>
        </p:blipFill>
        <p:spPr>
          <a:xfrm>
            <a:off x="5570350" y="3981612"/>
            <a:ext cx="5029200" cy="1581150"/>
          </a:xfrm>
          <a:prstGeom prst="rect">
            <a:avLst/>
          </a:prstGeom>
        </p:spPr>
      </p:pic>
      <p:pic>
        <p:nvPicPr>
          <p:cNvPr id="7" name="Picture 6" descr="A white background with black and green text&#10;&#10;Description automatically generated">
            <a:extLst>
              <a:ext uri="{FF2B5EF4-FFF2-40B4-BE49-F238E27FC236}">
                <a16:creationId xmlns:a16="http://schemas.microsoft.com/office/drawing/2014/main" id="{FAFF28C3-DB7E-90F9-ECD7-06E1456C4E72}"/>
              </a:ext>
            </a:extLst>
          </p:cNvPr>
          <p:cNvPicPr>
            <a:picLocks noChangeAspect="1"/>
          </p:cNvPicPr>
          <p:nvPr/>
        </p:nvPicPr>
        <p:blipFill>
          <a:blip r:embed="rId7"/>
          <a:stretch>
            <a:fillRect/>
          </a:stretch>
        </p:blipFill>
        <p:spPr>
          <a:xfrm>
            <a:off x="309239" y="1290557"/>
            <a:ext cx="10772775" cy="1409700"/>
          </a:xfrm>
          <a:prstGeom prst="rect">
            <a:avLst/>
          </a:prstGeom>
        </p:spPr>
      </p:pic>
    </p:spTree>
    <p:extLst>
      <p:ext uri="{BB962C8B-B14F-4D97-AF65-F5344CB8AC3E}">
        <p14:creationId xmlns:p14="http://schemas.microsoft.com/office/powerpoint/2010/main" val="2478079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8714D-F192-E50E-4336-A343A5F15743}"/>
              </a:ext>
            </a:extLst>
          </p:cNvPr>
          <p:cNvSpPr>
            <a:spLocks noGrp="1"/>
          </p:cNvSpPr>
          <p:nvPr>
            <p:ph type="title"/>
          </p:nvPr>
        </p:nvSpPr>
        <p:spPr>
          <a:xfrm>
            <a:off x="255922" y="234844"/>
            <a:ext cx="5819510" cy="1072564"/>
          </a:xfrm>
        </p:spPr>
        <p:txBody>
          <a:bodyPr/>
          <a:lstStyle/>
          <a:p>
            <a:r>
              <a:rPr lang="en-US" sz="3200" u="sng">
                <a:latin typeface="Times New Roman"/>
                <a:cs typeface="Times New Roman"/>
              </a:rPr>
              <a:t>DATA PRE-PROCESSING</a:t>
            </a:r>
            <a:endParaRPr lang="en-US"/>
          </a:p>
        </p:txBody>
      </p:sp>
      <p:sp>
        <p:nvSpPr>
          <p:cNvPr id="5" name="TextBox 4">
            <a:extLst>
              <a:ext uri="{FF2B5EF4-FFF2-40B4-BE49-F238E27FC236}">
                <a16:creationId xmlns:a16="http://schemas.microsoft.com/office/drawing/2014/main" id="{802A5CF7-90BE-E602-C525-BB1B7C7B4348}"/>
              </a:ext>
            </a:extLst>
          </p:cNvPr>
          <p:cNvSpPr txBox="1"/>
          <p:nvPr/>
        </p:nvSpPr>
        <p:spPr>
          <a:xfrm>
            <a:off x="672043" y="1710278"/>
            <a:ext cx="8540717"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a:latin typeface="Times New Roman"/>
                <a:cs typeface="Times New Roman"/>
              </a:rPr>
              <a:t>Convert Duration: Transformed the Duration column from MM:SS format to total seconds.</a:t>
            </a:r>
            <a:endParaRPr lang="en-US" sz="2000">
              <a:solidFill>
                <a:srgbClr val="000000"/>
              </a:solidFill>
              <a:latin typeface="Times New Roman"/>
              <a:ea typeface="微软雅黑"/>
              <a:cs typeface="Times New Roman"/>
            </a:endParaRPr>
          </a:p>
          <a:p>
            <a:pPr marL="285750" indent="-285750">
              <a:buFont typeface="Arial"/>
              <a:buChar char="•"/>
            </a:pPr>
            <a:endParaRPr lang="en-US" sz="2000" dirty="0">
              <a:latin typeface="Times New Roman"/>
              <a:cs typeface="Times New Roman"/>
            </a:endParaRPr>
          </a:p>
          <a:p>
            <a:pPr marL="285750" indent="-285750">
              <a:buFont typeface="Arial"/>
              <a:buChar char="•"/>
            </a:pPr>
            <a:r>
              <a:rPr lang="en-US" sz="2000">
                <a:latin typeface="Times New Roman"/>
                <a:cs typeface="Times New Roman"/>
              </a:rPr>
              <a:t> Identify Duplicates: Checked for and counted duplicate rows in the dataset.</a:t>
            </a:r>
            <a:endParaRPr lang="en-US" sz="2000">
              <a:solidFill>
                <a:srgbClr val="FFFFFF"/>
              </a:solidFill>
              <a:latin typeface="Times New Roman"/>
              <a:ea typeface="微软雅黑"/>
              <a:cs typeface="Times New Roman"/>
            </a:endParaRPr>
          </a:p>
          <a:p>
            <a:pPr marL="285750" indent="-285750">
              <a:buFont typeface="Arial"/>
              <a:buChar char="•"/>
            </a:pPr>
            <a:endParaRPr lang="en-US" sz="2000" dirty="0">
              <a:latin typeface="Times New Roman"/>
              <a:cs typeface="Times New Roman"/>
            </a:endParaRPr>
          </a:p>
          <a:p>
            <a:pPr marL="285750" indent="-285750">
              <a:buFont typeface="Arial"/>
              <a:buChar char="•"/>
            </a:pPr>
            <a:r>
              <a:rPr lang="en-US" sz="2000" dirty="0">
                <a:latin typeface="Times New Roman"/>
                <a:cs typeface="Times New Roman"/>
              </a:rPr>
              <a:t> </a:t>
            </a:r>
            <a:r>
              <a:rPr lang="en-US" sz="2000">
                <a:latin typeface="Times New Roman"/>
                <a:cs typeface="Times New Roman"/>
              </a:rPr>
              <a:t>Find</a:t>
            </a:r>
            <a:r>
              <a:rPr lang="en-US" sz="2000" dirty="0">
                <a:latin typeface="Times New Roman"/>
                <a:cs typeface="Times New Roman"/>
              </a:rPr>
              <a:t> </a:t>
            </a:r>
            <a:r>
              <a:rPr lang="en-US" sz="2000">
                <a:latin typeface="Times New Roman"/>
                <a:cs typeface="Times New Roman"/>
              </a:rPr>
              <a:t>Missing Values: Identified and counted missing values in each column.</a:t>
            </a:r>
            <a:endParaRPr lang="en-US" sz="2000">
              <a:solidFill>
                <a:srgbClr val="000000"/>
              </a:solidFill>
              <a:latin typeface="Times New Roman"/>
              <a:ea typeface="微软雅黑"/>
              <a:cs typeface="Times New Roman"/>
            </a:endParaRPr>
          </a:p>
          <a:p>
            <a:endParaRPr lang="en-US" sz="2000" dirty="0">
              <a:latin typeface="Times New Roman"/>
              <a:cs typeface="Times New Roman"/>
            </a:endParaRPr>
          </a:p>
          <a:p>
            <a:pPr marL="285750" indent="-285750">
              <a:buFont typeface="Arial"/>
              <a:buChar char="•"/>
            </a:pPr>
            <a:r>
              <a:rPr lang="en-US" sz="2000" dirty="0">
                <a:latin typeface="Times New Roman"/>
                <a:cs typeface="Times New Roman"/>
              </a:rPr>
              <a:t> </a:t>
            </a:r>
            <a:r>
              <a:rPr lang="en-US" sz="2000">
                <a:latin typeface="Times New Roman"/>
                <a:cs typeface="Times New Roman"/>
              </a:rPr>
              <a:t>Detect NaN Values: Counted NaN values across the entire dataset.</a:t>
            </a:r>
            <a:endParaRPr lang="en-US" sz="2000">
              <a:solidFill>
                <a:srgbClr val="FFFFFF"/>
              </a:solidFill>
              <a:latin typeface="Times New Roman"/>
              <a:ea typeface="微软雅黑"/>
              <a:cs typeface="Times New Roman"/>
            </a:endParaRPr>
          </a:p>
          <a:p>
            <a:pPr marL="285750" indent="-285750">
              <a:buFont typeface="Arial"/>
              <a:buChar char="•"/>
            </a:pPr>
            <a:endParaRPr lang="en-US" sz="2000" dirty="0">
              <a:latin typeface="Times New Roman"/>
              <a:cs typeface="Times New Roman"/>
            </a:endParaRPr>
          </a:p>
          <a:p>
            <a:pPr marL="285750" indent="-285750">
              <a:buFont typeface="Arial"/>
              <a:buChar char="•"/>
            </a:pPr>
            <a:r>
              <a:rPr lang="en-US" sz="2000">
                <a:latin typeface="Times New Roman"/>
                <a:cs typeface="Times New Roman"/>
              </a:rPr>
              <a:t> Handle Outliers: Adjusted the Popularity column by capping outliers using the </a:t>
            </a:r>
            <a:r>
              <a:rPr lang="en-US" sz="2000" dirty="0">
                <a:latin typeface="Times New Roman"/>
                <a:cs typeface="Times New Roman"/>
              </a:rPr>
              <a:t>IQR method.</a:t>
            </a:r>
            <a:endParaRPr lang="en-US" sz="2000">
              <a:solidFill>
                <a:prstClr val="white"/>
              </a:solidFill>
              <a:latin typeface="Times New Roman"/>
              <a:ea typeface="微软雅黑"/>
              <a:cs typeface="Times New Roman"/>
            </a:endParaRPr>
          </a:p>
        </p:txBody>
      </p:sp>
    </p:spTree>
    <p:extLst>
      <p:ext uri="{BB962C8B-B14F-4D97-AF65-F5344CB8AC3E}">
        <p14:creationId xmlns:p14="http://schemas.microsoft.com/office/powerpoint/2010/main" val="3391937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35113-230C-3C08-634E-6F8746A66A7B}"/>
              </a:ext>
            </a:extLst>
          </p:cNvPr>
          <p:cNvSpPr>
            <a:spLocks noGrp="1"/>
          </p:cNvSpPr>
          <p:nvPr>
            <p:ph type="title"/>
          </p:nvPr>
        </p:nvSpPr>
        <p:spPr>
          <a:xfrm>
            <a:off x="587829" y="-3543"/>
            <a:ext cx="10515600" cy="1115434"/>
          </a:xfrm>
        </p:spPr>
        <p:txBody>
          <a:bodyPr/>
          <a:lstStyle/>
          <a:p>
            <a:r>
              <a:rPr lang="en-US" sz="3200" u="sng" dirty="0">
                <a:latin typeface="Times New Roman"/>
                <a:cs typeface="Times New Roman"/>
              </a:rPr>
              <a:t>EXPLORATORY DATA ANALYSIS</a:t>
            </a:r>
          </a:p>
        </p:txBody>
      </p:sp>
      <p:sp>
        <p:nvSpPr>
          <p:cNvPr id="4" name="Footer Placeholder 3">
            <a:extLst>
              <a:ext uri="{FF2B5EF4-FFF2-40B4-BE49-F238E27FC236}">
                <a16:creationId xmlns:a16="http://schemas.microsoft.com/office/drawing/2014/main" id="{02EBE604-229F-26EB-1E70-3D78B5956933}"/>
              </a:ext>
            </a:extLst>
          </p:cNvPr>
          <p:cNvSpPr>
            <a:spLocks noGrp="1"/>
          </p:cNvSpPr>
          <p:nvPr>
            <p:ph type="ftr" sz="quarter" idx="28"/>
          </p:nvPr>
        </p:nvSpPr>
        <p:spPr/>
        <p:txBody>
          <a:bodyPr/>
          <a:lstStyle/>
          <a:p>
            <a:r>
              <a:rPr lang="en-US">
                <a:ea typeface="+mn-lt"/>
                <a:cs typeface="+mn-lt"/>
              </a:rPr>
              <a:t>Final Project-Data Visualisation</a:t>
            </a:r>
            <a:endParaRPr lang="en-US"/>
          </a:p>
        </p:txBody>
      </p:sp>
      <p:sp>
        <p:nvSpPr>
          <p:cNvPr id="5" name="Slide Number Placeholder 4">
            <a:extLst>
              <a:ext uri="{FF2B5EF4-FFF2-40B4-BE49-F238E27FC236}">
                <a16:creationId xmlns:a16="http://schemas.microsoft.com/office/drawing/2014/main" id="{A81C1ABA-7B93-70C1-6EDC-7BC16D002363}"/>
              </a:ext>
            </a:extLst>
          </p:cNvPr>
          <p:cNvSpPr>
            <a:spLocks noGrp="1"/>
          </p:cNvSpPr>
          <p:nvPr>
            <p:ph type="sldNum" sz="quarter" idx="29"/>
          </p:nvPr>
        </p:nvSpPr>
        <p:spPr/>
        <p:txBody>
          <a:bodyPr/>
          <a:lstStyle/>
          <a:p>
            <a:fld id="{47FEACEE-25B4-4A2D-B147-27296E36371D}" type="slidenum">
              <a:rPr lang="en-US" altLang="zh-CN" smtClean="0"/>
              <a:pPr/>
              <a:t>6</a:t>
            </a:fld>
            <a:endParaRPr lang="en-US" altLang="zh-CN"/>
          </a:p>
        </p:txBody>
      </p:sp>
      <p:pic>
        <p:nvPicPr>
          <p:cNvPr id="6" name="Picture 5" descr="A computer screen shot of a black background&#10;&#10;Description automatically generated">
            <a:extLst>
              <a:ext uri="{FF2B5EF4-FFF2-40B4-BE49-F238E27FC236}">
                <a16:creationId xmlns:a16="http://schemas.microsoft.com/office/drawing/2014/main" id="{B78C3BAB-208D-BF82-E0B4-2F4CF9A8B2E4}"/>
              </a:ext>
            </a:extLst>
          </p:cNvPr>
          <p:cNvPicPr>
            <a:picLocks noChangeAspect="1"/>
          </p:cNvPicPr>
          <p:nvPr/>
        </p:nvPicPr>
        <p:blipFill>
          <a:blip r:embed="rId2"/>
          <a:stretch>
            <a:fillRect/>
          </a:stretch>
        </p:blipFill>
        <p:spPr>
          <a:xfrm>
            <a:off x="116374" y="1213988"/>
            <a:ext cx="6482764" cy="789657"/>
          </a:xfrm>
          <a:prstGeom prst="rect">
            <a:avLst/>
          </a:prstGeom>
        </p:spPr>
      </p:pic>
      <p:pic>
        <p:nvPicPr>
          <p:cNvPr id="7" name="Picture 6">
            <a:extLst>
              <a:ext uri="{FF2B5EF4-FFF2-40B4-BE49-F238E27FC236}">
                <a16:creationId xmlns:a16="http://schemas.microsoft.com/office/drawing/2014/main" id="{427827B6-5A62-9563-E585-523668615E28}"/>
              </a:ext>
            </a:extLst>
          </p:cNvPr>
          <p:cNvPicPr>
            <a:picLocks noChangeAspect="1"/>
          </p:cNvPicPr>
          <p:nvPr/>
        </p:nvPicPr>
        <p:blipFill>
          <a:blip r:embed="rId3"/>
          <a:stretch>
            <a:fillRect/>
          </a:stretch>
        </p:blipFill>
        <p:spPr>
          <a:xfrm>
            <a:off x="117836" y="1990687"/>
            <a:ext cx="5456525" cy="4226458"/>
          </a:xfrm>
          <a:prstGeom prst="rect">
            <a:avLst/>
          </a:prstGeom>
        </p:spPr>
      </p:pic>
      <p:sp>
        <p:nvSpPr>
          <p:cNvPr id="11" name="TextBox 10">
            <a:extLst>
              <a:ext uri="{FF2B5EF4-FFF2-40B4-BE49-F238E27FC236}">
                <a16:creationId xmlns:a16="http://schemas.microsoft.com/office/drawing/2014/main" id="{E566B626-4386-F9CD-98A0-67DB30734507}"/>
              </a:ext>
            </a:extLst>
          </p:cNvPr>
          <p:cNvSpPr txBox="1"/>
          <p:nvPr/>
        </p:nvSpPr>
        <p:spPr>
          <a:xfrm>
            <a:off x="381000" y="1219200"/>
            <a:ext cx="41148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indent="0" algn="l">
              <a:lnSpc>
                <a:spcPct val="100000"/>
              </a:lnSpc>
              <a:spcBef>
                <a:spcPts val="0"/>
              </a:spcBef>
              <a:buFontTx/>
              <a:buNone/>
            </a:pPr>
            <a:r>
              <a:rPr lang="en-US" dirty="0">
                <a:solidFill>
                  <a:prstClr val="white"/>
                </a:solidFill>
                <a:latin typeface="Posterama" panose="020B0504020200020000" pitchFamily="34" charset="0"/>
                <a:ea typeface="微软雅黑"/>
                <a:cs typeface="Posterama" panose="020B0504020200020000" pitchFamily="34" charset="0"/>
              </a:rPr>
              <a:t>h</a:t>
            </a:r>
            <a:endParaRPr lang="en-US" sz="1800" dirty="0">
              <a:solidFill>
                <a:prstClr val="white"/>
              </a:solidFill>
              <a:latin typeface="Posterama" panose="020B0504020200020000" pitchFamily="34" charset="0"/>
              <a:ea typeface="微软雅黑"/>
              <a:cs typeface="Posterama" panose="020B0504020200020000" pitchFamily="34" charset="0"/>
            </a:endParaRPr>
          </a:p>
        </p:txBody>
      </p:sp>
      <p:sp>
        <p:nvSpPr>
          <p:cNvPr id="12" name="TextBox 11">
            <a:extLst>
              <a:ext uri="{FF2B5EF4-FFF2-40B4-BE49-F238E27FC236}">
                <a16:creationId xmlns:a16="http://schemas.microsoft.com/office/drawing/2014/main" id="{EF126D93-4E15-1687-027A-DCA240AFFEE2}"/>
              </a:ext>
            </a:extLst>
          </p:cNvPr>
          <p:cNvSpPr txBox="1"/>
          <p:nvPr/>
        </p:nvSpPr>
        <p:spPr>
          <a:xfrm>
            <a:off x="6389176" y="1115228"/>
            <a:ext cx="5807879" cy="89870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b="1" err="1">
                <a:latin typeface="Times New Roman"/>
                <a:ea typeface="+mn-lt"/>
                <a:cs typeface="+mn-lt"/>
              </a:rPr>
              <a:t>Pairplot</a:t>
            </a:r>
            <a:r>
              <a:rPr lang="en-US" sz="2000" b="1">
                <a:latin typeface="Times New Roman"/>
                <a:ea typeface="+mn-lt"/>
                <a:cs typeface="+mn-lt"/>
              </a:rPr>
              <a:t> Overview</a:t>
            </a:r>
            <a:r>
              <a:rPr lang="en-US" sz="2000">
                <a:latin typeface="Times New Roman"/>
                <a:ea typeface="+mn-lt"/>
                <a:cs typeface="+mn-lt"/>
              </a:rPr>
              <a:t>: Displays relationships and distributions of musical features like Popularity, Danceability, and Energy from 1990 to 1999.</a:t>
            </a:r>
            <a:endParaRPr lang="en-US" sz="2000">
              <a:latin typeface="Times New Roman"/>
              <a:cs typeface="Times New Roman"/>
            </a:endParaRPr>
          </a:p>
          <a:p>
            <a:pPr marL="285750" indent="-285750">
              <a:buFont typeface="Arial"/>
              <a:buChar char="•"/>
            </a:pPr>
            <a:r>
              <a:rPr lang="en-US" sz="2000" b="1">
                <a:latin typeface="Times New Roman"/>
                <a:ea typeface="+mn-lt"/>
                <a:cs typeface="+mn-lt"/>
              </a:rPr>
              <a:t>Hue by Year</a:t>
            </a:r>
            <a:r>
              <a:rPr lang="en-US" sz="2000">
                <a:latin typeface="Times New Roman"/>
                <a:ea typeface="+mn-lt"/>
                <a:cs typeface="+mn-lt"/>
              </a:rPr>
              <a:t>: Differentiates data points by year, enhancing trend visibility over the decade.</a:t>
            </a:r>
            <a:endParaRPr lang="en-US" sz="2000">
              <a:latin typeface="Times New Roman"/>
              <a:cs typeface="Times New Roman"/>
            </a:endParaRPr>
          </a:p>
          <a:p>
            <a:pPr marL="285750" indent="-285750">
              <a:buFont typeface="Arial"/>
              <a:buChar char="•"/>
            </a:pPr>
            <a:r>
              <a:rPr lang="en-US" sz="2000" b="1">
                <a:latin typeface="Times New Roman"/>
                <a:ea typeface="+mn-lt"/>
                <a:cs typeface="+mn-lt"/>
              </a:rPr>
              <a:t>Diagonal Plots</a:t>
            </a:r>
            <a:r>
              <a:rPr lang="en-US" sz="2000">
                <a:latin typeface="Times New Roman"/>
                <a:ea typeface="+mn-lt"/>
                <a:cs typeface="+mn-lt"/>
              </a:rPr>
              <a:t>:</a:t>
            </a:r>
            <a:endParaRPr lang="en-US" sz="2000">
              <a:latin typeface="Times New Roman"/>
              <a:cs typeface="Times New Roman"/>
            </a:endParaRPr>
          </a:p>
          <a:p>
            <a:pPr marL="285750" indent="-285750">
              <a:buFont typeface="Arial"/>
              <a:buChar char="•"/>
            </a:pPr>
            <a:r>
              <a:rPr lang="en-US" sz="2000">
                <a:latin typeface="Times New Roman"/>
                <a:ea typeface="+mn-lt"/>
                <a:cs typeface="+mn-lt"/>
              </a:rPr>
              <a:t>Show the distribution of each feature individually over time.</a:t>
            </a:r>
            <a:endParaRPr lang="en-US" sz="2000">
              <a:latin typeface="Times New Roman"/>
              <a:cs typeface="Times New Roman"/>
            </a:endParaRPr>
          </a:p>
          <a:p>
            <a:pPr marL="285750" indent="-285750">
              <a:buFont typeface="Arial"/>
              <a:buChar char="•"/>
            </a:pPr>
            <a:r>
              <a:rPr lang="en-US" sz="2000">
                <a:latin typeface="Times New Roman"/>
                <a:ea typeface="+mn-lt"/>
                <a:cs typeface="+mn-lt"/>
              </a:rPr>
              <a:t>Indicate changes in feature values across years.</a:t>
            </a:r>
            <a:endParaRPr lang="en-US" sz="2000">
              <a:latin typeface="Times New Roman"/>
              <a:cs typeface="Times New Roman"/>
            </a:endParaRPr>
          </a:p>
          <a:p>
            <a:pPr marL="285750" indent="-285750">
              <a:buFont typeface="Arial"/>
              <a:buChar char="•"/>
            </a:pPr>
            <a:r>
              <a:rPr lang="en-US" sz="2000" b="1">
                <a:latin typeface="Times New Roman"/>
                <a:ea typeface="+mn-lt"/>
                <a:cs typeface="+mn-lt"/>
              </a:rPr>
              <a:t>Off-Diagonal Scatter Plots</a:t>
            </a:r>
            <a:r>
              <a:rPr lang="en-US" sz="2000">
                <a:latin typeface="Times New Roman"/>
                <a:ea typeface="+mn-lt"/>
                <a:cs typeface="+mn-lt"/>
              </a:rPr>
              <a:t>:</a:t>
            </a:r>
            <a:endParaRPr lang="en-US" sz="2000">
              <a:latin typeface="Times New Roman"/>
              <a:cs typeface="Times New Roman"/>
            </a:endParaRPr>
          </a:p>
          <a:p>
            <a:pPr marL="285750" indent="-285750">
              <a:buFont typeface="Arial"/>
              <a:buChar char="•"/>
            </a:pPr>
            <a:r>
              <a:rPr lang="en-US" sz="2000">
                <a:latin typeface="Times New Roman"/>
                <a:ea typeface="+mn-lt"/>
                <a:cs typeface="+mn-lt"/>
              </a:rPr>
              <a:t>Reveal correlations between features, segmented by year.</a:t>
            </a:r>
            <a:endParaRPr lang="en-US" sz="2000">
              <a:latin typeface="Times New Roman"/>
              <a:cs typeface="Times New Roman"/>
            </a:endParaRPr>
          </a:p>
          <a:p>
            <a:pPr marL="285750" indent="-285750">
              <a:buFont typeface="Arial"/>
              <a:buChar char="•"/>
            </a:pPr>
            <a:r>
              <a:rPr lang="en-US" sz="2000">
                <a:latin typeface="Times New Roman"/>
                <a:ea typeface="+mn-lt"/>
                <a:cs typeface="+mn-lt"/>
              </a:rPr>
              <a:t>Help identify how pairs of features relate over time.</a:t>
            </a:r>
            <a:endParaRPr lang="en-US" sz="2000">
              <a:latin typeface="Times New Roman"/>
              <a:cs typeface="Times New Roman"/>
            </a:endParaRPr>
          </a:p>
          <a:p>
            <a:pPr marL="285750" indent="-285750">
              <a:buFont typeface="Arial"/>
              <a:buChar char="•"/>
            </a:pPr>
            <a:r>
              <a:rPr lang="en-US" sz="2000" b="1">
                <a:latin typeface="Times New Roman"/>
                <a:ea typeface="+mn-lt"/>
                <a:cs typeface="+mn-lt"/>
              </a:rPr>
              <a:t>Insights from Visualization</a:t>
            </a:r>
            <a:r>
              <a:rPr lang="en-US" sz="2000">
                <a:latin typeface="Times New Roman"/>
                <a:ea typeface="+mn-lt"/>
                <a:cs typeface="+mn-lt"/>
              </a:rPr>
              <a:t>:</a:t>
            </a:r>
            <a:endParaRPr lang="en-US" sz="2000">
              <a:latin typeface="Times New Roman"/>
              <a:cs typeface="Times New Roman"/>
            </a:endParaRPr>
          </a:p>
          <a:p>
            <a:pPr marL="285750" indent="-285750">
              <a:buFont typeface="Arial"/>
              <a:buChar char="•"/>
            </a:pPr>
            <a:r>
              <a:rPr lang="en-US" sz="2000">
                <a:latin typeface="Times New Roman"/>
                <a:ea typeface="+mn-lt"/>
                <a:cs typeface="+mn-lt"/>
              </a:rPr>
              <a:t>Enables analysis of evolving musical preferences and song characteristics.</a:t>
            </a:r>
            <a:endParaRPr lang="en-US" sz="2000">
              <a:latin typeface="Times New Roman"/>
              <a:cs typeface="Times New Roman"/>
            </a:endParaRPr>
          </a:p>
          <a:p>
            <a:pPr marL="285750" indent="-285750">
              <a:buFont typeface="Arial"/>
              <a:buChar char="•"/>
            </a:pPr>
            <a:r>
              <a:rPr lang="en-US" sz="2000">
                <a:latin typeface="Times New Roman"/>
                <a:ea typeface="+mn-lt"/>
                <a:cs typeface="+mn-lt"/>
              </a:rPr>
              <a:t>Provides insights into trends and shifts within the music industry during the 1990s.</a:t>
            </a:r>
            <a:endParaRPr lang="en-US" sz="2000">
              <a:latin typeface="Times New Roman"/>
            </a:endParaRPr>
          </a:p>
          <a:p>
            <a:endParaRPr lang="en-US" dirty="0">
              <a:latin typeface="Posterama" panose="020B0504020200020000" pitchFamily="34" charset="0"/>
              <a:ea typeface="微软雅黑"/>
              <a:cs typeface="Posterama" panose="020B0504020200020000" pitchFamily="34" charset="0"/>
            </a:endParaRPr>
          </a:p>
          <a:p>
            <a:pPr marL="0" indent="0" algn="l">
              <a:lnSpc>
                <a:spcPct val="100000"/>
              </a:lnSpc>
              <a:spcBef>
                <a:spcPts val="0"/>
              </a:spcBef>
              <a:buFontTx/>
              <a:buNone/>
            </a:pPr>
            <a:endParaRPr lang="en-US" sz="1800" dirty="0">
              <a:latin typeface="Posterama" panose="020B0504020200020000" pitchFamily="34" charset="0"/>
              <a:ea typeface="微软雅黑"/>
              <a:cs typeface="Posterama" panose="020B0504020200020000" pitchFamily="34" charset="0"/>
            </a:endParaRPr>
          </a:p>
          <a:p>
            <a:endParaRPr lang="en-US" dirty="0">
              <a:latin typeface="Posterama" panose="020B0504020200020000" pitchFamily="34" charset="0"/>
              <a:ea typeface="微软雅黑"/>
              <a:cs typeface="Posterama" panose="020B0504020200020000" pitchFamily="34" charset="0"/>
            </a:endParaRPr>
          </a:p>
          <a:p>
            <a:endParaRPr lang="en-US" dirty="0">
              <a:latin typeface="Posterama" panose="020B0504020200020000" pitchFamily="34" charset="0"/>
              <a:ea typeface="微软雅黑"/>
              <a:cs typeface="Posterama" panose="020B0504020200020000" pitchFamily="34" charset="0"/>
            </a:endParaRPr>
          </a:p>
          <a:p>
            <a:endParaRPr lang="en-US" dirty="0">
              <a:latin typeface="Posterama" panose="020B0504020200020000" pitchFamily="34" charset="0"/>
              <a:ea typeface="微软雅黑"/>
              <a:cs typeface="Posterama" panose="020B0504020200020000" pitchFamily="34" charset="0"/>
            </a:endParaRPr>
          </a:p>
          <a:p>
            <a:endParaRPr lang="en-US" dirty="0">
              <a:latin typeface="Posterama" panose="020B0504020200020000" pitchFamily="34" charset="0"/>
              <a:ea typeface="微软雅黑"/>
              <a:cs typeface="Posterama" panose="020B0504020200020000" pitchFamily="34" charset="0"/>
            </a:endParaRPr>
          </a:p>
          <a:p>
            <a:endParaRPr lang="en-US" dirty="0">
              <a:latin typeface="Posterama" panose="020B0504020200020000" pitchFamily="34" charset="0"/>
              <a:ea typeface="微软雅黑"/>
              <a:cs typeface="Posterama" panose="020B0504020200020000" pitchFamily="34" charset="0"/>
            </a:endParaRPr>
          </a:p>
          <a:p>
            <a:endParaRPr lang="en-US" dirty="0">
              <a:latin typeface="Posterama" panose="020B0504020200020000" pitchFamily="34" charset="0"/>
              <a:ea typeface="微软雅黑"/>
              <a:cs typeface="Posterama" panose="020B0504020200020000" pitchFamily="34" charset="0"/>
            </a:endParaRPr>
          </a:p>
          <a:p>
            <a:endParaRPr lang="en-US" dirty="0">
              <a:latin typeface="Posterama" panose="020B0504020200020000" pitchFamily="34" charset="0"/>
              <a:ea typeface="微软雅黑"/>
              <a:cs typeface="Posterama" panose="020B0504020200020000" pitchFamily="34" charset="0"/>
            </a:endParaRPr>
          </a:p>
          <a:p>
            <a:endParaRPr lang="en-US" dirty="0">
              <a:latin typeface="Posterama" panose="020B0504020200020000" pitchFamily="34" charset="0"/>
              <a:ea typeface="微软雅黑"/>
              <a:cs typeface="Posterama" panose="020B0504020200020000" pitchFamily="34" charset="0"/>
            </a:endParaRPr>
          </a:p>
          <a:p>
            <a:endParaRPr lang="en-US" dirty="0">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4140499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0CD5F-D615-6BA0-96DD-EDAD9EBE52E5}"/>
              </a:ext>
            </a:extLst>
          </p:cNvPr>
          <p:cNvSpPr>
            <a:spLocks noGrp="1"/>
          </p:cNvSpPr>
          <p:nvPr>
            <p:ph type="title"/>
          </p:nvPr>
        </p:nvSpPr>
        <p:spPr>
          <a:xfrm>
            <a:off x="587829" y="90725"/>
            <a:ext cx="10515600" cy="1115434"/>
          </a:xfrm>
        </p:spPr>
        <p:txBody>
          <a:bodyPr/>
          <a:lstStyle/>
          <a:p>
            <a:r>
              <a:rPr lang="en-US" sz="3200" u="sng" dirty="0">
                <a:latin typeface="Times New Roman"/>
                <a:cs typeface="Times New Roman"/>
              </a:rPr>
              <a:t>EDA</a:t>
            </a:r>
          </a:p>
        </p:txBody>
      </p:sp>
      <p:sp>
        <p:nvSpPr>
          <p:cNvPr id="4" name="Footer Placeholder 3">
            <a:extLst>
              <a:ext uri="{FF2B5EF4-FFF2-40B4-BE49-F238E27FC236}">
                <a16:creationId xmlns:a16="http://schemas.microsoft.com/office/drawing/2014/main" id="{C5A43917-F5C7-AFF9-547E-902A87E30970}"/>
              </a:ext>
            </a:extLst>
          </p:cNvPr>
          <p:cNvSpPr>
            <a:spLocks noGrp="1"/>
          </p:cNvSpPr>
          <p:nvPr>
            <p:ph type="ftr" sz="quarter" idx="28"/>
          </p:nvPr>
        </p:nvSpPr>
        <p:spPr/>
        <p:txBody>
          <a:bodyPr/>
          <a:lstStyle/>
          <a:p>
            <a:r>
              <a:rPr lang="en-US">
                <a:ea typeface="+mn-lt"/>
                <a:cs typeface="+mn-lt"/>
              </a:rPr>
              <a:t>Final Project-Data Visualisation</a:t>
            </a:r>
            <a:endParaRPr lang="en-US"/>
          </a:p>
        </p:txBody>
      </p:sp>
      <p:sp>
        <p:nvSpPr>
          <p:cNvPr id="5" name="Slide Number Placeholder 4">
            <a:extLst>
              <a:ext uri="{FF2B5EF4-FFF2-40B4-BE49-F238E27FC236}">
                <a16:creationId xmlns:a16="http://schemas.microsoft.com/office/drawing/2014/main" id="{9398A5C8-1A61-E105-078B-B5FD8758D137}"/>
              </a:ext>
            </a:extLst>
          </p:cNvPr>
          <p:cNvSpPr>
            <a:spLocks noGrp="1"/>
          </p:cNvSpPr>
          <p:nvPr>
            <p:ph type="sldNum" sz="quarter" idx="29"/>
          </p:nvPr>
        </p:nvSpPr>
        <p:spPr/>
        <p:txBody>
          <a:bodyPr/>
          <a:lstStyle/>
          <a:p>
            <a:fld id="{47FEACEE-25B4-4A2D-B147-27296E36371D}" type="slidenum">
              <a:rPr lang="en-US" altLang="zh-CN" smtClean="0"/>
              <a:pPr/>
              <a:t>7</a:t>
            </a:fld>
            <a:endParaRPr lang="en-US" altLang="zh-CN"/>
          </a:p>
        </p:txBody>
      </p:sp>
      <p:pic>
        <p:nvPicPr>
          <p:cNvPr id="6" name="Picture 5" descr="A screenshot of a graph&#10;&#10;Description automatically generated">
            <a:extLst>
              <a:ext uri="{FF2B5EF4-FFF2-40B4-BE49-F238E27FC236}">
                <a16:creationId xmlns:a16="http://schemas.microsoft.com/office/drawing/2014/main" id="{A392FBFE-85FB-9D83-E346-2BB42367DEF2}"/>
              </a:ext>
            </a:extLst>
          </p:cNvPr>
          <p:cNvPicPr>
            <a:picLocks noChangeAspect="1"/>
          </p:cNvPicPr>
          <p:nvPr/>
        </p:nvPicPr>
        <p:blipFill>
          <a:blip r:embed="rId2"/>
          <a:stretch>
            <a:fillRect/>
          </a:stretch>
        </p:blipFill>
        <p:spPr>
          <a:xfrm>
            <a:off x="172991" y="1029061"/>
            <a:ext cx="5360534" cy="5185657"/>
          </a:xfrm>
          <a:prstGeom prst="rect">
            <a:avLst/>
          </a:prstGeom>
        </p:spPr>
      </p:pic>
      <p:sp>
        <p:nvSpPr>
          <p:cNvPr id="7" name="TextBox 6">
            <a:extLst>
              <a:ext uri="{FF2B5EF4-FFF2-40B4-BE49-F238E27FC236}">
                <a16:creationId xmlns:a16="http://schemas.microsoft.com/office/drawing/2014/main" id="{A55CBFF6-6150-2204-C5E1-18B99B0D926C}"/>
              </a:ext>
            </a:extLst>
          </p:cNvPr>
          <p:cNvSpPr txBox="1"/>
          <p:nvPr/>
        </p:nvSpPr>
        <p:spPr>
          <a:xfrm>
            <a:off x="5844995" y="1321320"/>
            <a:ext cx="6007030" cy="58169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
              <a:buAutoNum type="arabicPeriod"/>
            </a:pPr>
            <a:r>
              <a:rPr lang="en-US" sz="2000" b="1">
                <a:latin typeface="Times New Roman"/>
                <a:cs typeface="Times New Roman"/>
              </a:rPr>
              <a:t>Plot Design</a:t>
            </a:r>
            <a:r>
              <a:rPr lang="en-US" sz="2000">
                <a:latin typeface="Times New Roman"/>
                <a:cs typeface="Times New Roman"/>
              </a:rPr>
              <a:t>: Utilizes distinct colors to represent each year from 1990 to 1999, showing popularity score distributions through violin plots.</a:t>
            </a:r>
            <a:br>
              <a:rPr lang="en-US" sz="2000">
                <a:latin typeface="Times New Roman"/>
                <a:cs typeface="Times New Roman"/>
              </a:rPr>
            </a:br>
            <a:endParaRPr lang="en-US" sz="2000">
              <a:latin typeface="Times New Roman"/>
              <a:cs typeface="Times New Roman"/>
            </a:endParaRPr>
          </a:p>
          <a:p>
            <a:pPr>
              <a:buFont typeface=""/>
              <a:buAutoNum type="arabicPeriod"/>
            </a:pPr>
            <a:r>
              <a:rPr lang="en-US" sz="2000" b="1">
                <a:latin typeface="Times New Roman"/>
                <a:cs typeface="Times New Roman"/>
              </a:rPr>
              <a:t>Density Indication</a:t>
            </a:r>
            <a:r>
              <a:rPr lang="en-US" sz="2000">
                <a:latin typeface="Times New Roman"/>
                <a:cs typeface="Times New Roman"/>
              </a:rPr>
              <a:t>: Each violin's width reflects the density of songs' popularity scores, with wider areas indicating a higher concentration of songs.</a:t>
            </a:r>
            <a:br>
              <a:rPr lang="en-US" sz="2000">
                <a:latin typeface="Times New Roman"/>
                <a:cs typeface="Times New Roman"/>
              </a:rPr>
            </a:br>
            <a:endParaRPr lang="en-US" sz="2000">
              <a:latin typeface="Times New Roman"/>
              <a:cs typeface="Times New Roman"/>
            </a:endParaRPr>
          </a:p>
          <a:p>
            <a:pPr>
              <a:buFont typeface=""/>
              <a:buAutoNum type="arabicPeriod"/>
            </a:pPr>
            <a:r>
              <a:rPr lang="en-US" sz="2000" b="1">
                <a:latin typeface="Times New Roman"/>
                <a:cs typeface="Times New Roman"/>
              </a:rPr>
              <a:t>Annual Trends</a:t>
            </a:r>
            <a:r>
              <a:rPr lang="en-US" sz="2000">
                <a:latin typeface="Times New Roman"/>
                <a:cs typeface="Times New Roman"/>
              </a:rPr>
              <a:t>: Individual violins for each year illustrate changes and trends in the popularity of songs over the decade.</a:t>
            </a:r>
            <a:br>
              <a:rPr lang="en-US" sz="2000">
                <a:latin typeface="Times New Roman"/>
                <a:cs typeface="Times New Roman"/>
              </a:rPr>
            </a:br>
            <a:endParaRPr lang="en-US" sz="2000">
              <a:latin typeface="Times New Roman"/>
              <a:cs typeface="Times New Roman"/>
            </a:endParaRPr>
          </a:p>
          <a:p>
            <a:pPr>
              <a:buFont typeface=""/>
              <a:buAutoNum type="arabicPeriod"/>
            </a:pPr>
            <a:r>
              <a:rPr lang="en-US" sz="2000" b="1">
                <a:latin typeface="Times New Roman"/>
                <a:cs typeface="Times New Roman"/>
              </a:rPr>
              <a:t>Analytical Value</a:t>
            </a:r>
            <a:r>
              <a:rPr lang="en-US" sz="2000">
                <a:latin typeface="Times New Roman"/>
                <a:cs typeface="Times New Roman"/>
              </a:rPr>
              <a:t>: Offers insights into the variations and shifts in song popularity, aiding in the analysis of historical trends in the music industry.</a:t>
            </a:r>
          </a:p>
          <a:p>
            <a:endParaRPr lang="en-US"/>
          </a:p>
          <a:p>
            <a:endParaRPr lang="en-US"/>
          </a:p>
          <a:p>
            <a:endParaRPr lang="en-US"/>
          </a:p>
          <a:p>
            <a:endParaRPr lang="en-US"/>
          </a:p>
        </p:txBody>
      </p:sp>
    </p:spTree>
    <p:extLst>
      <p:ext uri="{BB962C8B-B14F-4D97-AF65-F5344CB8AC3E}">
        <p14:creationId xmlns:p14="http://schemas.microsoft.com/office/powerpoint/2010/main" val="517799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F5325-2FF3-F481-2A95-02ABD93E4A29}"/>
              </a:ext>
            </a:extLst>
          </p:cNvPr>
          <p:cNvSpPr>
            <a:spLocks noGrp="1"/>
          </p:cNvSpPr>
          <p:nvPr>
            <p:ph type="title"/>
          </p:nvPr>
        </p:nvSpPr>
        <p:spPr>
          <a:xfrm>
            <a:off x="807788" y="-3543"/>
            <a:ext cx="3264817" cy="1115434"/>
          </a:xfrm>
        </p:spPr>
        <p:txBody>
          <a:bodyPr/>
          <a:lstStyle/>
          <a:p>
            <a:r>
              <a:rPr lang="en-US" sz="3200" u="sng" dirty="0">
                <a:latin typeface="Times New Roman"/>
                <a:cs typeface="Times New Roman"/>
              </a:rPr>
              <a:t>EDA</a:t>
            </a:r>
          </a:p>
        </p:txBody>
      </p:sp>
      <p:sp>
        <p:nvSpPr>
          <p:cNvPr id="5" name="Slide Number Placeholder 4">
            <a:extLst>
              <a:ext uri="{FF2B5EF4-FFF2-40B4-BE49-F238E27FC236}">
                <a16:creationId xmlns:a16="http://schemas.microsoft.com/office/drawing/2014/main" id="{DE9FBE66-3D12-BED6-A36B-1715E20FD907}"/>
              </a:ext>
            </a:extLst>
          </p:cNvPr>
          <p:cNvSpPr>
            <a:spLocks noGrp="1"/>
          </p:cNvSpPr>
          <p:nvPr>
            <p:ph type="sldNum" sz="quarter" idx="29"/>
          </p:nvPr>
        </p:nvSpPr>
        <p:spPr/>
        <p:txBody>
          <a:bodyPr/>
          <a:lstStyle/>
          <a:p>
            <a:fld id="{47FEACEE-25B4-4A2D-B147-27296E36371D}" type="slidenum">
              <a:rPr lang="en-US" altLang="zh-CN" smtClean="0"/>
              <a:pPr/>
              <a:t>8</a:t>
            </a:fld>
            <a:endParaRPr lang="en-US" altLang="zh-CN"/>
          </a:p>
        </p:txBody>
      </p:sp>
      <p:pic>
        <p:nvPicPr>
          <p:cNvPr id="6" name="Picture 5" descr="A screenshot of a computer screen&#10;&#10;Description automatically generated">
            <a:extLst>
              <a:ext uri="{FF2B5EF4-FFF2-40B4-BE49-F238E27FC236}">
                <a16:creationId xmlns:a16="http://schemas.microsoft.com/office/drawing/2014/main" id="{F65F95BC-9029-39D6-1A06-CBE538113922}"/>
              </a:ext>
            </a:extLst>
          </p:cNvPr>
          <p:cNvPicPr>
            <a:picLocks noChangeAspect="1"/>
          </p:cNvPicPr>
          <p:nvPr/>
        </p:nvPicPr>
        <p:blipFill>
          <a:blip r:embed="rId2"/>
          <a:stretch>
            <a:fillRect/>
          </a:stretch>
        </p:blipFill>
        <p:spPr>
          <a:xfrm>
            <a:off x="130117" y="1235156"/>
            <a:ext cx="6258655" cy="5035591"/>
          </a:xfrm>
          <a:prstGeom prst="rect">
            <a:avLst/>
          </a:prstGeom>
        </p:spPr>
      </p:pic>
      <p:sp>
        <p:nvSpPr>
          <p:cNvPr id="8" name="TextBox 7">
            <a:extLst>
              <a:ext uri="{FF2B5EF4-FFF2-40B4-BE49-F238E27FC236}">
                <a16:creationId xmlns:a16="http://schemas.microsoft.com/office/drawing/2014/main" id="{0E0B667F-5368-3071-DDA0-838EDDD36037}"/>
              </a:ext>
            </a:extLst>
          </p:cNvPr>
          <p:cNvSpPr txBox="1"/>
          <p:nvPr/>
        </p:nvSpPr>
        <p:spPr>
          <a:xfrm>
            <a:off x="6388540" y="1471972"/>
            <a:ext cx="5604654"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latin typeface="Times New Roman"/>
                <a:ea typeface="+mn-lt"/>
                <a:cs typeface="+mn-lt"/>
              </a:rPr>
              <a:t>Boxplot Overview</a:t>
            </a:r>
            <a:r>
              <a:rPr lang="en-US">
                <a:latin typeface="Times New Roman"/>
                <a:ea typeface="+mn-lt"/>
                <a:cs typeface="+mn-lt"/>
              </a:rPr>
              <a:t>: Displays the distribution of popularity scores for tracks, emphasizing the median, interquartile range (IQR), and total range.</a:t>
            </a:r>
            <a:endParaRPr lang="en-US">
              <a:latin typeface="Times New Roman"/>
              <a:cs typeface="Times New Roman"/>
            </a:endParaRPr>
          </a:p>
          <a:p>
            <a:pPr marL="285750" indent="-285750">
              <a:buFont typeface="Arial"/>
              <a:buChar char="•"/>
            </a:pPr>
            <a:r>
              <a:rPr lang="en-US" b="1">
                <a:latin typeface="Times New Roman"/>
                <a:ea typeface="+mn-lt"/>
                <a:cs typeface="+mn-lt"/>
              </a:rPr>
              <a:t>Median Representation</a:t>
            </a:r>
            <a:r>
              <a:rPr lang="en-US">
                <a:latin typeface="Times New Roman"/>
                <a:ea typeface="+mn-lt"/>
                <a:cs typeface="+mn-lt"/>
              </a:rPr>
              <a:t>: A line within the box marks the median popularity score, indicating the central value of the dataset.</a:t>
            </a:r>
            <a:endParaRPr lang="en-US">
              <a:latin typeface="Times New Roman"/>
              <a:cs typeface="Times New Roman"/>
            </a:endParaRPr>
          </a:p>
          <a:p>
            <a:pPr marL="285750" indent="-285750">
              <a:buFont typeface="Arial"/>
              <a:buChar char="•"/>
            </a:pPr>
            <a:r>
              <a:rPr lang="en-US" b="1">
                <a:latin typeface="Times New Roman"/>
                <a:ea typeface="+mn-lt"/>
                <a:cs typeface="+mn-lt"/>
              </a:rPr>
              <a:t>Interquartile Range</a:t>
            </a:r>
            <a:r>
              <a:rPr lang="en-US">
                <a:latin typeface="Times New Roman"/>
                <a:ea typeface="+mn-lt"/>
                <a:cs typeface="+mn-lt"/>
              </a:rPr>
              <a:t>: The width of the box represents the IQR, showing that most tracks have closely clustered popularity scores.</a:t>
            </a:r>
            <a:endParaRPr lang="en-US">
              <a:latin typeface="Times New Roman"/>
              <a:cs typeface="Times New Roman"/>
            </a:endParaRPr>
          </a:p>
          <a:p>
            <a:pPr marL="285750" indent="-285750">
              <a:buFont typeface="Arial"/>
              <a:buChar char="•"/>
            </a:pPr>
            <a:r>
              <a:rPr lang="en-US" b="1">
                <a:latin typeface="Times New Roman"/>
                <a:ea typeface="+mn-lt"/>
                <a:cs typeface="+mn-lt"/>
              </a:rPr>
              <a:t>Outlier Detection</a:t>
            </a:r>
            <a:r>
              <a:rPr lang="en-US">
                <a:latin typeface="Times New Roman"/>
                <a:ea typeface="+mn-lt"/>
                <a:cs typeface="+mn-lt"/>
              </a:rPr>
              <a:t>: Whiskers extending from the box highlight the presence of tracks with popularity scores significantly outside the typical range.</a:t>
            </a:r>
            <a:endParaRPr lang="en-US">
              <a:latin typeface="Times New Roman"/>
              <a:cs typeface="Times New Roman"/>
            </a:endParaRPr>
          </a:p>
          <a:p>
            <a:pPr marL="285750" indent="-285750">
              <a:buFont typeface="Arial"/>
              <a:buChar char="•"/>
            </a:pPr>
            <a:r>
              <a:rPr lang="en-US" b="1">
                <a:latin typeface="Times New Roman"/>
                <a:ea typeface="+mn-lt"/>
                <a:cs typeface="+mn-lt"/>
              </a:rPr>
              <a:t>Analytical Utility</a:t>
            </a:r>
            <a:r>
              <a:rPr lang="en-US">
                <a:latin typeface="Times New Roman"/>
                <a:ea typeface="+mn-lt"/>
                <a:cs typeface="+mn-lt"/>
              </a:rPr>
              <a:t>: Assists in quickly assessing the central tendency, dispersion, and outliers, facilitating deeper analysis and data-driven decision-making.</a:t>
            </a:r>
            <a:endParaRPr lang="en-US">
              <a:latin typeface="Times New Roman"/>
            </a:endParaRPr>
          </a:p>
          <a:p>
            <a:pPr marL="0" indent="0" algn="l">
              <a:lnSpc>
                <a:spcPct val="100000"/>
              </a:lnSpc>
              <a:spcBef>
                <a:spcPts val="0"/>
              </a:spcBef>
              <a:buFontTx/>
              <a:buNone/>
            </a:pPr>
            <a:endParaRPr lang="en-US" sz="1800" dirty="0">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41694936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AD1E2-E679-5831-7A44-4E782BEA4B19}"/>
              </a:ext>
            </a:extLst>
          </p:cNvPr>
          <p:cNvSpPr>
            <a:spLocks noGrp="1"/>
          </p:cNvSpPr>
          <p:nvPr>
            <p:ph type="title"/>
          </p:nvPr>
        </p:nvSpPr>
        <p:spPr>
          <a:xfrm>
            <a:off x="480507" y="-3543"/>
            <a:ext cx="10515600" cy="1115434"/>
          </a:xfrm>
        </p:spPr>
        <p:txBody>
          <a:bodyPr/>
          <a:lstStyle/>
          <a:p>
            <a:r>
              <a:rPr lang="en-US" sz="3200" u="sng" dirty="0">
                <a:latin typeface="Times New Roman"/>
                <a:cs typeface="Times New Roman"/>
              </a:rPr>
              <a:t>EDA</a:t>
            </a:r>
          </a:p>
        </p:txBody>
      </p:sp>
      <p:sp>
        <p:nvSpPr>
          <p:cNvPr id="4" name="Footer Placeholder 3">
            <a:extLst>
              <a:ext uri="{FF2B5EF4-FFF2-40B4-BE49-F238E27FC236}">
                <a16:creationId xmlns:a16="http://schemas.microsoft.com/office/drawing/2014/main" id="{E7709FC8-4303-B5FD-BB13-2BD5BC799A46}"/>
              </a:ext>
            </a:extLst>
          </p:cNvPr>
          <p:cNvSpPr>
            <a:spLocks noGrp="1"/>
          </p:cNvSpPr>
          <p:nvPr>
            <p:ph type="ftr" sz="quarter" idx="28"/>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3877BA48-31C8-6A80-66F0-2A503458D883}"/>
              </a:ext>
            </a:extLst>
          </p:cNvPr>
          <p:cNvSpPr>
            <a:spLocks noGrp="1"/>
          </p:cNvSpPr>
          <p:nvPr>
            <p:ph type="sldNum" sz="quarter" idx="29"/>
          </p:nvPr>
        </p:nvSpPr>
        <p:spPr/>
        <p:txBody>
          <a:bodyPr/>
          <a:lstStyle/>
          <a:p>
            <a:fld id="{47FEACEE-25B4-4A2D-B147-27296E36371D}" type="slidenum">
              <a:rPr lang="en-US" altLang="zh-CN" smtClean="0"/>
              <a:pPr/>
              <a:t>9</a:t>
            </a:fld>
            <a:endParaRPr lang="en-US" altLang="zh-CN"/>
          </a:p>
        </p:txBody>
      </p:sp>
      <p:pic>
        <p:nvPicPr>
          <p:cNvPr id="6" name="Picture 5">
            <a:extLst>
              <a:ext uri="{FF2B5EF4-FFF2-40B4-BE49-F238E27FC236}">
                <a16:creationId xmlns:a16="http://schemas.microsoft.com/office/drawing/2014/main" id="{2201E4AB-D3CE-A1B3-7CC9-E630B1824B03}"/>
              </a:ext>
            </a:extLst>
          </p:cNvPr>
          <p:cNvPicPr>
            <a:picLocks noChangeAspect="1"/>
          </p:cNvPicPr>
          <p:nvPr/>
        </p:nvPicPr>
        <p:blipFill>
          <a:blip r:embed="rId2"/>
          <a:stretch>
            <a:fillRect/>
          </a:stretch>
        </p:blipFill>
        <p:spPr>
          <a:xfrm>
            <a:off x="146702" y="1329117"/>
            <a:ext cx="5150177" cy="1261326"/>
          </a:xfrm>
          <a:prstGeom prst="rect">
            <a:avLst/>
          </a:prstGeom>
        </p:spPr>
      </p:pic>
      <p:pic>
        <p:nvPicPr>
          <p:cNvPr id="7" name="Picture 6" descr="A screenshot of a graph&#10;&#10;Description automatically generated">
            <a:extLst>
              <a:ext uri="{FF2B5EF4-FFF2-40B4-BE49-F238E27FC236}">
                <a16:creationId xmlns:a16="http://schemas.microsoft.com/office/drawing/2014/main" id="{1CE2FC40-AB88-BB05-53FA-DF60B4832A29}"/>
              </a:ext>
            </a:extLst>
          </p:cNvPr>
          <p:cNvPicPr>
            <a:picLocks noChangeAspect="1"/>
          </p:cNvPicPr>
          <p:nvPr/>
        </p:nvPicPr>
        <p:blipFill>
          <a:blip r:embed="rId3"/>
          <a:stretch>
            <a:fillRect/>
          </a:stretch>
        </p:blipFill>
        <p:spPr>
          <a:xfrm>
            <a:off x="150531" y="2582635"/>
            <a:ext cx="5793851" cy="3982931"/>
          </a:xfrm>
          <a:prstGeom prst="rect">
            <a:avLst/>
          </a:prstGeom>
        </p:spPr>
      </p:pic>
      <p:sp>
        <p:nvSpPr>
          <p:cNvPr id="8" name="TextBox 7">
            <a:extLst>
              <a:ext uri="{FF2B5EF4-FFF2-40B4-BE49-F238E27FC236}">
                <a16:creationId xmlns:a16="http://schemas.microsoft.com/office/drawing/2014/main" id="{38C87A83-0D12-4079-BEFD-228BF012189F}"/>
              </a:ext>
            </a:extLst>
          </p:cNvPr>
          <p:cNvSpPr txBox="1"/>
          <p:nvPr/>
        </p:nvSpPr>
        <p:spPr>
          <a:xfrm>
            <a:off x="6098838" y="1490632"/>
            <a:ext cx="5856767"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
              <a:buChar char="•"/>
            </a:pPr>
            <a:r>
              <a:rPr lang="en-US" sz="2000" b="1">
                <a:latin typeface="Times New Roman"/>
                <a:cs typeface="Times New Roman"/>
              </a:rPr>
              <a:t>Color Indicators</a:t>
            </a:r>
            <a:r>
              <a:rPr lang="en-US" sz="2000">
                <a:latin typeface="Times New Roman"/>
                <a:cs typeface="Times New Roman"/>
              </a:rPr>
              <a:t>: Uses red to show positive correlations and blue for negative correlations between musical features.</a:t>
            </a:r>
          </a:p>
          <a:p>
            <a:pPr>
              <a:buFont typeface=""/>
              <a:buChar char="•"/>
            </a:pPr>
            <a:r>
              <a:rPr lang="en-US" sz="2000" b="1">
                <a:latin typeface="Times New Roman"/>
                <a:cs typeface="Times New Roman"/>
              </a:rPr>
              <a:t>Key Positive Relationship</a:t>
            </a:r>
            <a:r>
              <a:rPr lang="en-US" sz="2000">
                <a:latin typeface="Times New Roman"/>
                <a:cs typeface="Times New Roman"/>
              </a:rPr>
              <a:t>: Highlights a strong positive correlation between Danceability and Energy, indicating energetic tracks are often more danceable.</a:t>
            </a:r>
          </a:p>
          <a:p>
            <a:pPr>
              <a:buFont typeface=""/>
              <a:buChar char="•"/>
            </a:pPr>
            <a:r>
              <a:rPr lang="en-US" sz="2000" b="1">
                <a:latin typeface="Times New Roman"/>
                <a:cs typeface="Times New Roman"/>
              </a:rPr>
              <a:t>Significant Negative Correlation</a:t>
            </a:r>
            <a:r>
              <a:rPr lang="en-US" sz="2000">
                <a:latin typeface="Times New Roman"/>
                <a:cs typeface="Times New Roman"/>
              </a:rPr>
              <a:t>: Demonstrates that louder tracks tend to be less acoustic, emphasizing a negative correlation between Loudness and </a:t>
            </a:r>
            <a:r>
              <a:rPr lang="en-US" sz="2000" err="1">
                <a:latin typeface="Times New Roman"/>
                <a:cs typeface="Times New Roman"/>
              </a:rPr>
              <a:t>Acousticness</a:t>
            </a:r>
            <a:r>
              <a:rPr lang="en-US" sz="2000">
                <a:latin typeface="Times New Roman"/>
                <a:cs typeface="Times New Roman"/>
              </a:rPr>
              <a:t>.</a:t>
            </a:r>
          </a:p>
          <a:p>
            <a:pPr>
              <a:buFont typeface=""/>
              <a:buChar char="•"/>
            </a:pPr>
            <a:r>
              <a:rPr lang="en-US" sz="2000" b="1">
                <a:latin typeface="Times New Roman"/>
                <a:cs typeface="Times New Roman"/>
              </a:rPr>
              <a:t>Complex Influence on Popularity</a:t>
            </a:r>
            <a:r>
              <a:rPr lang="en-US" sz="2000">
                <a:latin typeface="Times New Roman"/>
                <a:cs typeface="Times New Roman"/>
              </a:rPr>
              <a:t>: Suggests that Popularity is influenced by a complex mix of features, lacking strong direct correlations with other characteristics.</a:t>
            </a:r>
            <a:endParaRPr lang="en-US" sz="2000">
              <a:solidFill>
                <a:prstClr val="white"/>
              </a:solidFill>
              <a:latin typeface="Times New Roman"/>
              <a:ea typeface="微软雅黑"/>
              <a:cs typeface="Times New Roman"/>
            </a:endParaRPr>
          </a:p>
        </p:txBody>
      </p:sp>
    </p:spTree>
    <p:extLst>
      <p:ext uri="{BB962C8B-B14F-4D97-AF65-F5344CB8AC3E}">
        <p14:creationId xmlns:p14="http://schemas.microsoft.com/office/powerpoint/2010/main" val="2880613565"/>
      </p:ext>
    </p:extLst>
  </p:cSld>
  <p:clrMapOvr>
    <a:masterClrMapping/>
  </p:clrMapOvr>
</p:sld>
</file>

<file path=ppt/theme/theme1.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Light Presentation_win32_v5" id="{045A9B2F-7300-4673-816B-F1EB3C673B2C}" vid="{27F8BD87-6984-44CA-8D4F-354B20CB0C1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74CFA8B0-C7B8-4655-A378-2962C04794D3}">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5515263-A3DE-4193-B6AA-5C449C94519F}">
  <ds:schemaRefs>
    <ds:schemaRef ds:uri="http://schemas.microsoft.com/sharepoint/v3/contenttype/forms"/>
  </ds:schemaRefs>
</ds:datastoreItem>
</file>

<file path=customXml/itemProps3.xml><?xml version="1.0" encoding="utf-8"?>
<ds:datastoreItem xmlns:ds="http://schemas.openxmlformats.org/officeDocument/2006/customXml" ds:itemID="{A0AD9BE2-6B3D-4616-B044-300A8177DEA5}">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Application>Microsoft Office PowerPoint</Application>
  <PresentationFormat>Widescreen</PresentationFormat>
  <Slides>22</Slides>
  <Notes>15</Notes>
  <HiddenSlides>0</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Custom​​</vt:lpstr>
      <vt:lpstr>FINAL PROJECT - DATA VISUALISATION</vt:lpstr>
      <vt:lpstr>TABLE  OF  CONTENT</vt:lpstr>
      <vt:lpstr>INTRODUCTION &amp; PROBLEM STATEMENT</vt:lpstr>
      <vt:lpstr>DATA PRE-PROCESSING </vt:lpstr>
      <vt:lpstr>DATA PRE-PROCESSING</vt:lpstr>
      <vt:lpstr>EXPLORATORY DATA ANALYSIS</vt:lpstr>
      <vt:lpstr>EDA</vt:lpstr>
      <vt:lpstr>EDA</vt:lpstr>
      <vt:lpstr>EDA</vt:lpstr>
      <vt:lpstr>VISUALISATIONS</vt:lpstr>
      <vt:lpstr>PowerPoint Presentation</vt:lpstr>
      <vt:lpstr>PowerPoint Presentation</vt:lpstr>
      <vt:lpstr>PowerPoint Presentation</vt:lpstr>
      <vt:lpstr>PowerPoint Presentation</vt:lpstr>
      <vt:lpstr>PREDICTIVE ANALYSIS</vt:lpstr>
      <vt:lpstr>Loudness vs. Energy</vt:lpstr>
      <vt:lpstr>Positive Slope: The regression line's positive slope suggests that loudness and energy have a positive link. This implies that a song's tendency to get louder goes hand in hand with its energy.   R-squared Value: The energy variable accounts for roughly 42.89% of the variance in loudness, with an R-squared value of 0.4289. This points to a moderate relationship, while energy has a significant influence on loudness, loudness is also influenced by other variables.   Mean Squared Error (MSE): MSE is 8.644. This shows the average squared variance between the model-predicted Loudness values and the actual ones.  Although the model is useful, it is not flawless, as indicated by the number, which represents the error margin in the model's predictions.    Summary   The positive association suggests that louder music tends to be greater in energy. The moderate R-squared number indicates that additional factors are likely at work in addition to Energy, which is important in determining Loudness. </vt:lpstr>
      <vt:lpstr>PowerPoint Presentation</vt:lpstr>
      <vt:lpstr>PowerPoint Presentation</vt:lpstr>
      <vt:lpstr>ANALYSIS &amp; RECOMMENDATION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dc:title>
  <dc:creator>greeshmagkrishnan@outlook.com</dc:creator>
  <cp:revision>764</cp:revision>
  <dcterms:created xsi:type="dcterms:W3CDTF">2024-08-11T18:31:50Z</dcterms:created>
  <dcterms:modified xsi:type="dcterms:W3CDTF">2024-08-14T22:42:22Z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